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263" r:id="rId2"/>
    <p:sldId id="262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305" r:id="rId20"/>
    <p:sldId id="306" r:id="rId21"/>
    <p:sldId id="281" r:id="rId22"/>
    <p:sldId id="287" r:id="rId23"/>
    <p:sldId id="307" r:id="rId24"/>
    <p:sldId id="308" r:id="rId25"/>
    <p:sldId id="291" r:id="rId26"/>
    <p:sldId id="309" r:id="rId27"/>
    <p:sldId id="310" r:id="rId28"/>
    <p:sldId id="295" r:id="rId29"/>
    <p:sldId id="311" r:id="rId30"/>
    <p:sldId id="312" r:id="rId31"/>
    <p:sldId id="300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4" r:id="rId43"/>
    <p:sldId id="326" r:id="rId44"/>
    <p:sldId id="327" r:id="rId45"/>
    <p:sldId id="328" r:id="rId46"/>
    <p:sldId id="329" r:id="rId47"/>
    <p:sldId id="330" r:id="rId48"/>
    <p:sldId id="331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563CA8C-F91C-4975-8744-5ED2AEE7DEA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6D927E0-5A80-4582-9FBE-8C2535C4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4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0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41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41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2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64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6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59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02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08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6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09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6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16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4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15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08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50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1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4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26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9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7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30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72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74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2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2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39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22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5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62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58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06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948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34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3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976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128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53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92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97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28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2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80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460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915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04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467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17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20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95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30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7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0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1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0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4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4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1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6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AEA05-A688-4278-87FE-A16097C24B48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95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hark swimming in blue water&#10;&#10;Description automatically generated">
            <a:extLst>
              <a:ext uri="{FF2B5EF4-FFF2-40B4-BE49-F238E27FC236}">
                <a16:creationId xmlns:a16="http://schemas.microsoft.com/office/drawing/2014/main" id="{BCE145C7-66CB-48C1-806D-4D79AD07B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405237-A6AC-49EB-83B8-8640A85C7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032" y="4830096"/>
            <a:ext cx="7879936" cy="1647847"/>
          </a:xfrm>
          <a:solidFill>
            <a:srgbClr val="002060">
              <a:alpha val="69804"/>
            </a:srgbClr>
          </a:solidFill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br>
              <a:rPr lang="en-US" sz="4400" dirty="0"/>
            </a:br>
            <a:r>
              <a:rPr lang="en-US" sz="3600" b="1" dirty="0"/>
              <a:t>Using Acoustic Telemetry Data and Environmental Variables to Predict White Shark Presence in Southern California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B9BBF-5B21-48A6-9481-FF01D3546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32" y="6477943"/>
            <a:ext cx="7879936" cy="315832"/>
          </a:xfrm>
        </p:spPr>
        <p:txBody>
          <a:bodyPr>
            <a:normAutofit/>
          </a:bodyPr>
          <a:lstStyle/>
          <a:p>
            <a:r>
              <a:rPr lang="en-US" sz="2000" i="1" dirty="0"/>
              <a:t>Echelle Burns – Jan 2020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B8C663D-547B-40EB-9647-D2068618BE5B}"/>
              </a:ext>
            </a:extLst>
          </p:cNvPr>
          <p:cNvSpPr txBox="1">
            <a:spLocks/>
          </p:cNvSpPr>
          <p:nvPr/>
        </p:nvSpPr>
        <p:spPr>
          <a:xfrm>
            <a:off x="-125224" y="0"/>
            <a:ext cx="2086337" cy="31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bg1"/>
                </a:solidFill>
              </a:rPr>
              <a:t>Photo by Ralph Pace</a:t>
            </a:r>
          </a:p>
        </p:txBody>
      </p:sp>
    </p:spTree>
    <p:extLst>
      <p:ext uri="{BB962C8B-B14F-4D97-AF65-F5344CB8AC3E}">
        <p14:creationId xmlns:p14="http://schemas.microsoft.com/office/powerpoint/2010/main" val="152390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Zero-Inflated Dataset</a:t>
            </a:r>
          </a:p>
          <a:p>
            <a:r>
              <a:rPr lang="en-US" sz="3200" dirty="0">
                <a:sym typeface="Wingdings" panose="05000000000000000000" pitchFamily="2" charset="2"/>
              </a:rPr>
              <a:t>Analyzed by year</a:t>
            </a:r>
          </a:p>
          <a:p>
            <a:r>
              <a:rPr lang="en-US" sz="3200" dirty="0">
                <a:sym typeface="Wingdings" panose="05000000000000000000" pitchFamily="2" charset="2"/>
              </a:rPr>
              <a:t>Kept all data where sharks were present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Jackknifed data for when sharks were absent</a:t>
            </a:r>
          </a:p>
          <a:p>
            <a:pPr lvl="1"/>
            <a:r>
              <a:rPr lang="en-US" sz="2800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Method 1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: randomly sample nearby Zones (included times when receiver density = 0)</a:t>
            </a:r>
          </a:p>
          <a:p>
            <a:pPr lvl="1"/>
            <a:r>
              <a:rPr lang="en-US" sz="2800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Method 2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: grab all samples where receiver density &gt; 0 and up-sample until categories were balanced</a:t>
            </a: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4F7515-6974-4741-ADD8-6F7E9EFEEB59}"/>
              </a:ext>
            </a:extLst>
          </p:cNvPr>
          <p:cNvSpPr/>
          <p:nvPr/>
        </p:nvSpPr>
        <p:spPr>
          <a:xfrm>
            <a:off x="2110661" y="2559182"/>
            <a:ext cx="1080527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F8E2714-CD28-48E3-999F-69A5EE015C71}"/>
              </a:ext>
            </a:extLst>
          </p:cNvPr>
          <p:cNvSpPr/>
          <p:nvPr/>
        </p:nvSpPr>
        <p:spPr>
          <a:xfrm>
            <a:off x="2116017" y="3520548"/>
            <a:ext cx="106183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4C5676-A098-433C-87B7-AB6D81EE95A6}"/>
              </a:ext>
            </a:extLst>
          </p:cNvPr>
          <p:cNvSpPr/>
          <p:nvPr/>
        </p:nvSpPr>
        <p:spPr>
          <a:xfrm>
            <a:off x="3183753" y="3520548"/>
            <a:ext cx="111267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1C8D534-BFC8-4153-A4CE-E4ABAEFA19C9}"/>
              </a:ext>
            </a:extLst>
          </p:cNvPr>
          <p:cNvSpPr/>
          <p:nvPr/>
        </p:nvSpPr>
        <p:spPr>
          <a:xfrm>
            <a:off x="3180773" y="2564227"/>
            <a:ext cx="1128093" cy="9613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35A454-6C8B-4AFE-9BC1-0D71DB2BD7AA}"/>
              </a:ext>
            </a:extLst>
          </p:cNvPr>
          <p:cNvSpPr/>
          <p:nvPr/>
        </p:nvSpPr>
        <p:spPr>
          <a:xfrm>
            <a:off x="4287590" y="2561847"/>
            <a:ext cx="1128093" cy="9613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A9E9876-895C-4838-B3A1-7FF2CA9E272C}"/>
              </a:ext>
            </a:extLst>
          </p:cNvPr>
          <p:cNvSpPr/>
          <p:nvPr/>
        </p:nvSpPr>
        <p:spPr>
          <a:xfrm>
            <a:off x="5414614" y="2560650"/>
            <a:ext cx="1128093" cy="9613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FAB6886-8B09-4179-9F6F-E21759FF8FCE}"/>
              </a:ext>
            </a:extLst>
          </p:cNvPr>
          <p:cNvSpPr/>
          <p:nvPr/>
        </p:nvSpPr>
        <p:spPr>
          <a:xfrm>
            <a:off x="4300249" y="3530694"/>
            <a:ext cx="111267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12088AD-8715-493A-BA53-E22764C373D9}"/>
              </a:ext>
            </a:extLst>
          </p:cNvPr>
          <p:cNvSpPr/>
          <p:nvPr/>
        </p:nvSpPr>
        <p:spPr>
          <a:xfrm>
            <a:off x="5416604" y="3529981"/>
            <a:ext cx="111267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A970E0F-4FC9-412F-B1A4-6728F5296863}"/>
              </a:ext>
            </a:extLst>
          </p:cNvPr>
          <p:cNvSpPr/>
          <p:nvPr/>
        </p:nvSpPr>
        <p:spPr>
          <a:xfrm>
            <a:off x="6551465" y="2559182"/>
            <a:ext cx="111267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6C8674A-82FB-414F-A03E-21AD63A01773}"/>
              </a:ext>
            </a:extLst>
          </p:cNvPr>
          <p:cNvSpPr/>
          <p:nvPr/>
        </p:nvSpPr>
        <p:spPr>
          <a:xfrm>
            <a:off x="6529786" y="3523778"/>
            <a:ext cx="111267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CA4DAEE-92E2-46BB-B139-E51E2FCB1AEF}"/>
              </a:ext>
            </a:extLst>
          </p:cNvPr>
          <p:cNvSpPr/>
          <p:nvPr/>
        </p:nvSpPr>
        <p:spPr>
          <a:xfrm>
            <a:off x="7637011" y="3527618"/>
            <a:ext cx="1103553" cy="9613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1551950-7A55-40CC-BC8D-AAF7193A742E}"/>
              </a:ext>
            </a:extLst>
          </p:cNvPr>
          <p:cNvSpPr/>
          <p:nvPr/>
        </p:nvSpPr>
        <p:spPr>
          <a:xfrm>
            <a:off x="7639695" y="2556793"/>
            <a:ext cx="1098913" cy="10484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Cleaning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0BB881-F06B-4ED0-B905-0E216CBC2370}"/>
              </a:ext>
            </a:extLst>
          </p:cNvPr>
          <p:cNvSpPr/>
          <p:nvPr/>
        </p:nvSpPr>
        <p:spPr>
          <a:xfrm>
            <a:off x="2110662" y="2551487"/>
            <a:ext cx="6629400" cy="1938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C9A325-58CB-4651-A2EF-8A706E4A1F3F}"/>
              </a:ext>
            </a:extLst>
          </p:cNvPr>
          <p:cNvCxnSpPr>
            <a:stCxn id="3" idx="0"/>
            <a:endCxn id="3" idx="2"/>
          </p:cNvCxnSpPr>
          <p:nvPr/>
        </p:nvCxnSpPr>
        <p:spPr>
          <a:xfrm>
            <a:off x="5425362" y="2551487"/>
            <a:ext cx="0" cy="1938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6C1221-58E3-47A0-B20A-CAB59BFDB854}"/>
              </a:ext>
            </a:extLst>
          </p:cNvPr>
          <p:cNvCxnSpPr/>
          <p:nvPr/>
        </p:nvCxnSpPr>
        <p:spPr>
          <a:xfrm>
            <a:off x="6541859" y="2551487"/>
            <a:ext cx="0" cy="1938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70FCDC-2967-4554-8F33-4CE1FF87DD24}"/>
              </a:ext>
            </a:extLst>
          </p:cNvPr>
          <p:cNvCxnSpPr/>
          <p:nvPr/>
        </p:nvCxnSpPr>
        <p:spPr>
          <a:xfrm>
            <a:off x="7645101" y="2551487"/>
            <a:ext cx="0" cy="1938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1BC1E3-CF58-4EB5-8B70-9DE7F47C8A2B}"/>
              </a:ext>
            </a:extLst>
          </p:cNvPr>
          <p:cNvCxnSpPr/>
          <p:nvPr/>
        </p:nvCxnSpPr>
        <p:spPr>
          <a:xfrm>
            <a:off x="4295614" y="2551487"/>
            <a:ext cx="0" cy="1938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198901-F102-4CBA-9840-EC445245150F}"/>
              </a:ext>
            </a:extLst>
          </p:cNvPr>
          <p:cNvCxnSpPr/>
          <p:nvPr/>
        </p:nvCxnSpPr>
        <p:spPr>
          <a:xfrm>
            <a:off x="3179926" y="2551487"/>
            <a:ext cx="0" cy="1938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3EEA6E-60C6-4786-83FB-D30643285F89}"/>
              </a:ext>
            </a:extLst>
          </p:cNvPr>
          <p:cNvGrpSpPr/>
          <p:nvPr/>
        </p:nvGrpSpPr>
        <p:grpSpPr>
          <a:xfrm>
            <a:off x="3309031" y="2845793"/>
            <a:ext cx="815258" cy="380454"/>
            <a:chOff x="4896192" y="2835310"/>
            <a:chExt cx="3824756" cy="1784886"/>
          </a:xfrm>
          <a:effectLst/>
        </p:grpSpPr>
        <p:pic>
          <p:nvPicPr>
            <p:cNvPr id="37" name="Picture 4" descr="Image result for white shark clear background">
              <a:extLst>
                <a:ext uri="{FF2B5EF4-FFF2-40B4-BE49-F238E27FC236}">
                  <a16:creationId xmlns:a16="http://schemas.microsoft.com/office/drawing/2014/main" id="{91CF190D-17A2-478D-8D55-442C82B79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Flowchart: Direct Access Storage 37">
              <a:extLst>
                <a:ext uri="{FF2B5EF4-FFF2-40B4-BE49-F238E27FC236}">
                  <a16:creationId xmlns:a16="http://schemas.microsoft.com/office/drawing/2014/main" id="{8E18B9CD-7AA7-4147-91CD-20CBBD0663B9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266E97-7319-4A01-AC65-EA99B2214477}"/>
              </a:ext>
            </a:extLst>
          </p:cNvPr>
          <p:cNvGrpSpPr/>
          <p:nvPr/>
        </p:nvGrpSpPr>
        <p:grpSpPr>
          <a:xfrm>
            <a:off x="4435466" y="2648132"/>
            <a:ext cx="815258" cy="380454"/>
            <a:chOff x="4896192" y="2835310"/>
            <a:chExt cx="3824756" cy="1784886"/>
          </a:xfrm>
          <a:effectLst/>
        </p:grpSpPr>
        <p:pic>
          <p:nvPicPr>
            <p:cNvPr id="44" name="Picture 4" descr="Image result for white shark clear background">
              <a:extLst>
                <a:ext uri="{FF2B5EF4-FFF2-40B4-BE49-F238E27FC236}">
                  <a16:creationId xmlns:a16="http://schemas.microsoft.com/office/drawing/2014/main" id="{F9E8997A-A740-4EE7-8330-181BA2AC7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69664F51-18EA-41BC-8A53-750407E3DDB2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3334A1-98F5-457C-818E-A51C15F6E966}"/>
              </a:ext>
            </a:extLst>
          </p:cNvPr>
          <p:cNvGrpSpPr/>
          <p:nvPr/>
        </p:nvGrpSpPr>
        <p:grpSpPr>
          <a:xfrm>
            <a:off x="4522785" y="3010287"/>
            <a:ext cx="815258" cy="380454"/>
            <a:chOff x="4896192" y="2835310"/>
            <a:chExt cx="3824756" cy="1784886"/>
          </a:xfrm>
          <a:effectLst/>
        </p:grpSpPr>
        <p:pic>
          <p:nvPicPr>
            <p:cNvPr id="47" name="Picture 4" descr="Image result for white shark clear background">
              <a:extLst>
                <a:ext uri="{FF2B5EF4-FFF2-40B4-BE49-F238E27FC236}">
                  <a16:creationId xmlns:a16="http://schemas.microsoft.com/office/drawing/2014/main" id="{9DED6CBC-64E6-4361-9BFB-18F6A4DD4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88AE1D63-61DD-4064-85BE-B054EB163160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6D8153-B1F7-447F-9212-17B9E0D1793D}"/>
              </a:ext>
            </a:extLst>
          </p:cNvPr>
          <p:cNvGrpSpPr/>
          <p:nvPr/>
        </p:nvGrpSpPr>
        <p:grpSpPr>
          <a:xfrm>
            <a:off x="4446234" y="3741606"/>
            <a:ext cx="815258" cy="380454"/>
            <a:chOff x="4896192" y="2835310"/>
            <a:chExt cx="3824756" cy="1784886"/>
          </a:xfrm>
          <a:effectLst/>
        </p:grpSpPr>
        <p:pic>
          <p:nvPicPr>
            <p:cNvPr id="50" name="Picture 4" descr="Image result for white shark clear background">
              <a:extLst>
                <a:ext uri="{FF2B5EF4-FFF2-40B4-BE49-F238E27FC236}">
                  <a16:creationId xmlns:a16="http://schemas.microsoft.com/office/drawing/2014/main" id="{01D4280F-D42F-4BD3-B9EB-DDD98F3C3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9AECF95E-29EF-47C9-B813-072B399BEF7A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AB5385-BE18-4538-99FC-FC512A29C6D1}"/>
              </a:ext>
            </a:extLst>
          </p:cNvPr>
          <p:cNvGrpSpPr/>
          <p:nvPr/>
        </p:nvGrpSpPr>
        <p:grpSpPr>
          <a:xfrm>
            <a:off x="6681711" y="2690189"/>
            <a:ext cx="815258" cy="380454"/>
            <a:chOff x="4896192" y="2835310"/>
            <a:chExt cx="3824756" cy="1784886"/>
          </a:xfrm>
          <a:effectLst/>
        </p:grpSpPr>
        <p:pic>
          <p:nvPicPr>
            <p:cNvPr id="53" name="Picture 4" descr="Image result for white shark clear background">
              <a:extLst>
                <a:ext uri="{FF2B5EF4-FFF2-40B4-BE49-F238E27FC236}">
                  <a16:creationId xmlns:a16="http://schemas.microsoft.com/office/drawing/2014/main" id="{EC98E88D-8FD1-4270-9557-73F311C05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A5629F8E-BCFC-4592-95A3-E7F13636B5CE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695A9E-9708-4037-B655-94CE2506E865}"/>
              </a:ext>
            </a:extLst>
          </p:cNvPr>
          <p:cNvGrpSpPr/>
          <p:nvPr/>
        </p:nvGrpSpPr>
        <p:grpSpPr>
          <a:xfrm>
            <a:off x="6689992" y="3044910"/>
            <a:ext cx="815258" cy="380454"/>
            <a:chOff x="4896192" y="2835310"/>
            <a:chExt cx="3824756" cy="1784886"/>
          </a:xfrm>
          <a:effectLst/>
        </p:grpSpPr>
        <p:pic>
          <p:nvPicPr>
            <p:cNvPr id="56" name="Picture 4" descr="Image result for white shark clear background">
              <a:extLst>
                <a:ext uri="{FF2B5EF4-FFF2-40B4-BE49-F238E27FC236}">
                  <a16:creationId xmlns:a16="http://schemas.microsoft.com/office/drawing/2014/main" id="{19085AF9-8EF7-4C0C-B8EC-A69E2F92F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B1628CE7-AC5E-47C0-815D-79DF60464595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855B29-8BA9-4CF2-91E2-95451BDB003A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2110662" y="3520553"/>
            <a:ext cx="662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7A421B9-EB77-4132-B744-5D4FAC6D7C8C}"/>
              </a:ext>
            </a:extLst>
          </p:cNvPr>
          <p:cNvSpPr/>
          <p:nvPr/>
        </p:nvSpPr>
        <p:spPr>
          <a:xfrm>
            <a:off x="1323836" y="2825844"/>
            <a:ext cx="292608" cy="1674906"/>
          </a:xfrm>
          <a:prstGeom prst="rect">
            <a:avLst/>
          </a:prstGeom>
          <a:gradFill>
            <a:gsLst>
              <a:gs pos="0">
                <a:srgbClr val="FF0000"/>
              </a:gs>
              <a:gs pos="25000">
                <a:srgbClr val="FFC000"/>
              </a:gs>
              <a:gs pos="50000">
                <a:srgbClr val="FFFF00"/>
              </a:gs>
              <a:gs pos="75000">
                <a:srgbClr val="92D050"/>
              </a:gs>
              <a:gs pos="100000">
                <a:srgbClr val="00B05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19738BA-A867-4ACE-AACB-99AA6A75DEBC}"/>
              </a:ext>
            </a:extLst>
          </p:cNvPr>
          <p:cNvSpPr txBox="1"/>
          <p:nvPr/>
        </p:nvSpPr>
        <p:spPr>
          <a:xfrm>
            <a:off x="1226430" y="245651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1527A5-B0DC-4FA3-AB64-9059536E1FC6}"/>
              </a:ext>
            </a:extLst>
          </p:cNvPr>
          <p:cNvSpPr txBox="1"/>
          <p:nvPr/>
        </p:nvSpPr>
        <p:spPr>
          <a:xfrm>
            <a:off x="692135" y="28023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976C8E-4BDD-4624-BFC9-4250DC55D86E}"/>
              </a:ext>
            </a:extLst>
          </p:cNvPr>
          <p:cNvSpPr txBox="1"/>
          <p:nvPr/>
        </p:nvSpPr>
        <p:spPr>
          <a:xfrm>
            <a:off x="712773" y="420060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26413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A67847-B751-4158-9546-BBB7E7CFA0B9}"/>
              </a:ext>
            </a:extLst>
          </p:cNvPr>
          <p:cNvSpPr txBox="1">
            <a:spLocks/>
          </p:cNvSpPr>
          <p:nvPr/>
        </p:nvSpPr>
        <p:spPr>
          <a:xfrm>
            <a:off x="206168" y="2103120"/>
            <a:ext cx="8724472" cy="454152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Cleaning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944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Individual shark data changed to # unique sharks per zone per day (Shark Density)</a:t>
            </a: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979CB0-E672-4943-A858-40F06A496CCA}"/>
              </a:ext>
            </a:extLst>
          </p:cNvPr>
          <p:cNvSpPr/>
          <p:nvPr/>
        </p:nvSpPr>
        <p:spPr>
          <a:xfrm>
            <a:off x="206168" y="3009007"/>
            <a:ext cx="8731664" cy="403187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ctr"/>
            <a:endParaRPr lang="en-US" sz="3200" b="1" i="1" u="sng" dirty="0">
              <a:sym typeface="Wingdings" panose="05000000000000000000" pitchFamily="2" charset="2"/>
            </a:endParaRPr>
          </a:p>
          <a:p>
            <a:pPr algn="ctr"/>
            <a:r>
              <a:rPr lang="en-US" sz="3200" b="1" i="1" u="sng" dirty="0">
                <a:sym typeface="Wingdings" panose="05000000000000000000" pitchFamily="2" charset="2"/>
              </a:rPr>
              <a:t>Categorical Predictors: 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Month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Year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Zone ID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Receiver Density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Lunar Phase</a:t>
            </a:r>
          </a:p>
          <a:p>
            <a:pPr algn="ctr"/>
            <a:endParaRPr lang="en-US" sz="3200" b="1" i="1" dirty="0">
              <a:sym typeface="Wingdings" panose="05000000000000000000" pitchFamily="2" charset="2"/>
            </a:endParaRPr>
          </a:p>
          <a:p>
            <a:pPr algn="ctr"/>
            <a:endParaRPr lang="en-US" sz="3200" b="1" i="1" dirty="0">
              <a:sym typeface="Wingdings" panose="05000000000000000000" pitchFamily="2" charset="2"/>
            </a:endParaRPr>
          </a:p>
          <a:p>
            <a:pPr algn="ctr"/>
            <a:r>
              <a:rPr lang="en-US" sz="3200" b="1" i="1" u="sng" dirty="0">
                <a:sym typeface="Wingdings" panose="05000000000000000000" pitchFamily="2" charset="2"/>
              </a:rPr>
              <a:t>Continuous Predictors: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SST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SSS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Chlorophyll-A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Seafloor depth gradient</a:t>
            </a:r>
          </a:p>
          <a:p>
            <a:pPr algn="ctr"/>
            <a:endParaRPr lang="en-US" sz="2800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AAC88C-31BE-4454-BF68-352A1040F1CF}"/>
              </a:ext>
            </a:extLst>
          </p:cNvPr>
          <p:cNvSpPr/>
          <p:nvPr/>
        </p:nvSpPr>
        <p:spPr>
          <a:xfrm>
            <a:off x="206168" y="2103120"/>
            <a:ext cx="8724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u="sng" dirty="0">
                <a:sym typeface="Wingdings" panose="05000000000000000000" pitchFamily="2" charset="2"/>
              </a:rPr>
              <a:t>Final Dataset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2C1A5-9F31-4680-A953-1D79DE184AD2}"/>
              </a:ext>
            </a:extLst>
          </p:cNvPr>
          <p:cNvSpPr/>
          <p:nvPr/>
        </p:nvSpPr>
        <p:spPr>
          <a:xfrm>
            <a:off x="2177308" y="277731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i="1" u="sng" dirty="0">
                <a:sym typeface="Wingdings" panose="05000000000000000000" pitchFamily="2" charset="2"/>
              </a:rPr>
              <a:t>Response:</a:t>
            </a:r>
            <a:r>
              <a:rPr lang="en-US" sz="3200" b="1" i="1" dirty="0">
                <a:sym typeface="Wingdings" panose="05000000000000000000" pitchFamily="2" charset="2"/>
              </a:rPr>
              <a:t>  </a:t>
            </a:r>
            <a:r>
              <a:rPr lang="en-US" sz="3200" i="1" dirty="0">
                <a:sym typeface="Wingdings" panose="05000000000000000000" pitchFamily="2" charset="2"/>
              </a:rPr>
              <a:t>Shark Density</a:t>
            </a:r>
          </a:p>
        </p:txBody>
      </p:sp>
    </p:spTree>
    <p:extLst>
      <p:ext uri="{BB962C8B-B14F-4D97-AF65-F5344CB8AC3E}">
        <p14:creationId xmlns:p14="http://schemas.microsoft.com/office/powerpoint/2010/main" val="311429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Visual Assessments: </a:t>
            </a:r>
          </a:p>
          <a:p>
            <a:r>
              <a:rPr lang="en-US" sz="2800" dirty="0">
                <a:sym typeface="Wingdings" panose="05000000000000000000" pitchFamily="2" charset="2"/>
              </a:rPr>
              <a:t>Data visually assessed for outliers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Statistical Analyses: </a:t>
            </a:r>
          </a:p>
          <a:p>
            <a:r>
              <a:rPr lang="en-US" dirty="0">
                <a:sym typeface="Wingdings" panose="05000000000000000000" pitchFamily="2" charset="2"/>
              </a:rPr>
              <a:t>Ordinary Least Squares ANOVA (Receiver Density, Year, Zone ID) </a:t>
            </a: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Response variable: shark density</a:t>
            </a: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Only when shark presence &gt; 0</a:t>
            </a:r>
          </a:p>
          <a:p>
            <a:r>
              <a:rPr lang="en-US" sz="2800" dirty="0">
                <a:sym typeface="Wingdings" panose="05000000000000000000" pitchFamily="2" charset="2"/>
              </a:rPr>
              <a:t>T-Tests (SST, SS</a:t>
            </a:r>
            <a:r>
              <a:rPr lang="en-US" dirty="0">
                <a:sym typeface="Wingdings" panose="05000000000000000000" pitchFamily="2" charset="2"/>
              </a:rPr>
              <a:t>S, Chlorophyll-A, depth gradient) </a:t>
            </a: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Response variable: shark presence vs absence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D848BE-C10D-4CD0-A756-77591158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t="59535" r="11561" b="13111"/>
          <a:stretch/>
        </p:blipFill>
        <p:spPr>
          <a:xfrm>
            <a:off x="2167128" y="1874520"/>
            <a:ext cx="5742432" cy="13990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7FC85-381C-48E9-80FF-C4D7B5CCCE2A}"/>
              </a:ext>
            </a:extLst>
          </p:cNvPr>
          <p:cNvCxnSpPr/>
          <p:nvPr/>
        </p:nvCxnSpPr>
        <p:spPr>
          <a:xfrm>
            <a:off x="6455664" y="2276856"/>
            <a:ext cx="1124712" cy="612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6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Year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4175760"/>
            <a:ext cx="8717280" cy="2011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Ordinary Least Squares ANOVA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Density across years compared to 2014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2015, 2016, 2017 &gt;&gt;&gt; 2014 (p &lt; 0.001)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2017 == 2014 (p = 0.153)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2019 &lt;&lt;&lt; 2014 (p = 0.028)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100" y="487680"/>
            <a:ext cx="10744200" cy="3581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2116D6-8948-4C32-B415-AC323441D625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130157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Discussion: Shark Density v Year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4175760"/>
            <a:ext cx="8717280" cy="2011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2015, 2017, 2018 &gt;&gt;&gt; 2014 (p &lt; 0.001)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2016 == 2014 (p = 0.153)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2019 &lt;&lt;&lt; 2014 (p = 0.028)</a:t>
            </a:r>
            <a:endParaRPr lang="en-US" i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More ideal environmental conditions in 2015, 2017, 2018? 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Fewer data in 2019 because the year was not yet over?</a:t>
            </a:r>
          </a:p>
        </p:txBody>
      </p:sp>
      <p:pic>
        <p:nvPicPr>
          <p:cNvPr id="3" name="Picture 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100" y="487680"/>
            <a:ext cx="10744200" cy="358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8C10E7-B77F-4E45-BD07-D49FE64011A1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479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Receiver Density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0100" y="487680"/>
            <a:ext cx="10744200" cy="35813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4175760"/>
            <a:ext cx="8717280" cy="2011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Ordinary Least Squares ANOVA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Density across receiver densities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 receivers &gt;&gt;&gt; 1 receiver (p &lt; 0.001)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3 receivers == 1 receiver (p = 0.625)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F9DEE-621D-4366-BB28-3FE6EB7F12DE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144114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Discussion: Shark Density v Receiver Density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0100" y="487680"/>
            <a:ext cx="10744200" cy="35813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4175760"/>
            <a:ext cx="8717280" cy="2011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 receivers &gt;&gt;&gt; 1 receiver (p &lt; 0.001)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3 receivers == 1 receiver (p = 0.625)</a:t>
            </a:r>
            <a:endParaRPr lang="en-US" i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More receivers in a grid cell = more cell coverage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Few instances in which receiver density &gt; 2 receivers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F6F7C-FCD2-477E-BAEF-E05386B5840C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217687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7B1763-851A-44E9-B100-01247DA1D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520" y="-109338"/>
            <a:ext cx="9845040" cy="73837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Zone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8588C-740F-4309-B338-F1588AECE8C4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766457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7B1763-851A-44E9-B100-01247DA1D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520" y="-109338"/>
            <a:ext cx="9845040" cy="7383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94A8C-9ACF-450B-AAD1-ACD54EC8BF13}"/>
              </a:ext>
            </a:extLst>
          </p:cNvPr>
          <p:cNvSpPr/>
          <p:nvPr/>
        </p:nvSpPr>
        <p:spPr>
          <a:xfrm>
            <a:off x="0" y="704186"/>
            <a:ext cx="9144000" cy="615381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 and Discussion: Shark Density v Zone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626B0-C77B-4C1A-A975-14F63BE4C7AC}"/>
              </a:ext>
            </a:extLst>
          </p:cNvPr>
          <p:cNvSpPr txBox="1">
            <a:spLocks/>
          </p:cNvSpPr>
          <p:nvPr/>
        </p:nvSpPr>
        <p:spPr>
          <a:xfrm>
            <a:off x="1577340" y="1876669"/>
            <a:ext cx="5989320" cy="39791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Ordinary Least Squares ANOVA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Density across zones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~ 8 zones showed significantly higher shark densities than others</a:t>
            </a:r>
          </a:p>
          <a:p>
            <a:pPr marL="0" indent="0" algn="ctr">
              <a:buNone/>
            </a:pPr>
            <a:r>
              <a:rPr lang="en-US" sz="2000" dirty="0">
                <a:sym typeface="Wingdings" panose="05000000000000000000" pitchFamily="2" charset="2"/>
              </a:rPr>
              <a:t>Zones corresponded to regions in: Santa Barbara, Santa Monica Bay, Long Beach, and Dana Point</a:t>
            </a:r>
          </a:p>
          <a:p>
            <a:pPr marL="0" indent="0" algn="ctr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May indicate ‘hotspot’ areas that juvenile white sharks use repeatedly</a:t>
            </a:r>
          </a:p>
          <a:p>
            <a:pPr marL="0" indent="0" algn="ctr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E194F-BAB8-4737-8267-88AEB0AB4D9D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022541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Lunar Phase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0099" y="487680"/>
            <a:ext cx="10744197" cy="35813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4559417"/>
            <a:ext cx="8717280" cy="1630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Ordinary Least Squares ANOVA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Density across lunar phases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No significant difference (p &gt; 0.05)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C17B0-CCE5-4A94-853F-02792D1CC62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103169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2757FB7-2BF3-4DD9-86CF-DD0C559736CE}"/>
              </a:ext>
            </a:extLst>
          </p:cNvPr>
          <p:cNvSpPr/>
          <p:nvPr/>
        </p:nvSpPr>
        <p:spPr>
          <a:xfrm>
            <a:off x="-6150" y="591223"/>
            <a:ext cx="9144000" cy="6266777"/>
          </a:xfrm>
          <a:prstGeom prst="rect">
            <a:avLst/>
          </a:prstGeom>
          <a:solidFill>
            <a:srgbClr val="1C4F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18B19479-A5A5-47CC-95F5-4EF97B3C7094}"/>
              </a:ext>
            </a:extLst>
          </p:cNvPr>
          <p:cNvSpPr>
            <a:spLocks/>
          </p:cNvSpPr>
          <p:nvPr/>
        </p:nvSpPr>
        <p:spPr bwMode="auto">
          <a:xfrm>
            <a:off x="-147864" y="5939491"/>
            <a:ext cx="9414328" cy="1015789"/>
          </a:xfrm>
          <a:custGeom>
            <a:avLst/>
            <a:gdLst>
              <a:gd name="T0" fmla="*/ 0 w 6020"/>
              <a:gd name="T1" fmla="*/ 0 h 1776"/>
              <a:gd name="T2" fmla="*/ 166654 w 6020"/>
              <a:gd name="T3" fmla="*/ 50712 h 1776"/>
              <a:gd name="T4" fmla="*/ 271991 w 6020"/>
              <a:gd name="T5" fmla="*/ 152137 h 1776"/>
              <a:gd name="T6" fmla="*/ 528261 w 6020"/>
              <a:gd name="T7" fmla="*/ 306943 h 1776"/>
              <a:gd name="T8" fmla="*/ 1102116 w 6020"/>
              <a:gd name="T9" fmla="*/ 229540 h 1776"/>
              <a:gd name="T10" fmla="*/ 2672749 w 6020"/>
              <a:gd name="T11" fmla="*/ 792715 h 1776"/>
              <a:gd name="T12" fmla="*/ 3094099 w 6020"/>
              <a:gd name="T13" fmla="*/ 920831 h 1776"/>
              <a:gd name="T14" fmla="*/ 3457280 w 6020"/>
              <a:gd name="T15" fmla="*/ 1024924 h 1776"/>
              <a:gd name="T16" fmla="*/ 3622361 w 6020"/>
              <a:gd name="T17" fmla="*/ 1099658 h 1776"/>
              <a:gd name="T18" fmla="*/ 4150622 w 6020"/>
              <a:gd name="T19" fmla="*/ 1153040 h 1776"/>
              <a:gd name="T20" fmla="*/ 4271682 w 6020"/>
              <a:gd name="T21" fmla="*/ 1203752 h 1776"/>
              <a:gd name="T22" fmla="*/ 4483929 w 6020"/>
              <a:gd name="T23" fmla="*/ 1355889 h 1776"/>
              <a:gd name="T24" fmla="*/ 5042062 w 6020"/>
              <a:gd name="T25" fmla="*/ 1459984 h 1776"/>
              <a:gd name="T26" fmla="*/ 5358075 w 6020"/>
              <a:gd name="T27" fmla="*/ 1510696 h 1776"/>
              <a:gd name="T28" fmla="*/ 5630066 w 6020"/>
              <a:gd name="T29" fmla="*/ 1588099 h 1776"/>
              <a:gd name="T30" fmla="*/ 5705532 w 6020"/>
              <a:gd name="T31" fmla="*/ 1612121 h 1776"/>
              <a:gd name="T32" fmla="*/ 6144177 w 6020"/>
              <a:gd name="T33" fmla="*/ 1766927 h 1776"/>
              <a:gd name="T34" fmla="*/ 6912987 w 6020"/>
              <a:gd name="T35" fmla="*/ 2073870 h 1776"/>
              <a:gd name="T36" fmla="*/ 7486842 w 6020"/>
              <a:gd name="T37" fmla="*/ 2100561 h 1776"/>
              <a:gd name="T38" fmla="*/ 8316966 w 6020"/>
              <a:gd name="T39" fmla="*/ 2279389 h 1776"/>
              <a:gd name="T40" fmla="*/ 9448953 w 6020"/>
              <a:gd name="T41" fmla="*/ 2330101 h 1776"/>
              <a:gd name="T42" fmla="*/ 9464675 w 6020"/>
              <a:gd name="T43" fmla="*/ 4686894 h 1776"/>
              <a:gd name="T44" fmla="*/ 45594 w 6020"/>
              <a:gd name="T45" fmla="*/ 4740275 h 1776"/>
              <a:gd name="T46" fmla="*/ 0 w 6020"/>
              <a:gd name="T47" fmla="*/ 0 h 17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6020"/>
              <a:gd name="T73" fmla="*/ 0 h 1776"/>
              <a:gd name="T74" fmla="*/ 6020 w 6020"/>
              <a:gd name="T75" fmla="*/ 1776 h 177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6020" h="1776">
                <a:moveTo>
                  <a:pt x="0" y="0"/>
                </a:moveTo>
                <a:cubicBezTo>
                  <a:pt x="31" y="4"/>
                  <a:pt x="74" y="7"/>
                  <a:pt x="106" y="19"/>
                </a:cubicBezTo>
                <a:cubicBezTo>
                  <a:pt x="172" y="44"/>
                  <a:pt x="118" y="30"/>
                  <a:pt x="173" y="57"/>
                </a:cubicBezTo>
                <a:cubicBezTo>
                  <a:pt x="224" y="83"/>
                  <a:pt x="280" y="100"/>
                  <a:pt x="336" y="115"/>
                </a:cubicBezTo>
                <a:cubicBezTo>
                  <a:pt x="504" y="85"/>
                  <a:pt x="511" y="76"/>
                  <a:pt x="701" y="86"/>
                </a:cubicBezTo>
                <a:cubicBezTo>
                  <a:pt x="1034" y="155"/>
                  <a:pt x="1362" y="252"/>
                  <a:pt x="1700" y="297"/>
                </a:cubicBezTo>
                <a:cubicBezTo>
                  <a:pt x="1786" y="331"/>
                  <a:pt x="1878" y="331"/>
                  <a:pt x="1968" y="345"/>
                </a:cubicBezTo>
                <a:cubicBezTo>
                  <a:pt x="2045" y="357"/>
                  <a:pt x="2124" y="364"/>
                  <a:pt x="2199" y="384"/>
                </a:cubicBezTo>
                <a:cubicBezTo>
                  <a:pt x="2234" y="393"/>
                  <a:pt x="2268" y="405"/>
                  <a:pt x="2304" y="412"/>
                </a:cubicBezTo>
                <a:cubicBezTo>
                  <a:pt x="2378" y="426"/>
                  <a:pt x="2620" y="431"/>
                  <a:pt x="2640" y="432"/>
                </a:cubicBezTo>
                <a:cubicBezTo>
                  <a:pt x="2665" y="440"/>
                  <a:pt x="2692" y="442"/>
                  <a:pt x="2717" y="451"/>
                </a:cubicBezTo>
                <a:cubicBezTo>
                  <a:pt x="2761" y="467"/>
                  <a:pt x="2804" y="502"/>
                  <a:pt x="2852" y="508"/>
                </a:cubicBezTo>
                <a:cubicBezTo>
                  <a:pt x="2969" y="523"/>
                  <a:pt x="3089" y="534"/>
                  <a:pt x="3207" y="547"/>
                </a:cubicBezTo>
                <a:cubicBezTo>
                  <a:pt x="3274" y="554"/>
                  <a:pt x="3341" y="557"/>
                  <a:pt x="3408" y="566"/>
                </a:cubicBezTo>
                <a:cubicBezTo>
                  <a:pt x="3466" y="573"/>
                  <a:pt x="3523" y="585"/>
                  <a:pt x="3581" y="595"/>
                </a:cubicBezTo>
                <a:cubicBezTo>
                  <a:pt x="3597" y="598"/>
                  <a:pt x="3629" y="604"/>
                  <a:pt x="3629" y="604"/>
                </a:cubicBezTo>
                <a:cubicBezTo>
                  <a:pt x="3724" y="653"/>
                  <a:pt x="3799" y="654"/>
                  <a:pt x="3908" y="662"/>
                </a:cubicBezTo>
                <a:cubicBezTo>
                  <a:pt x="4065" y="697"/>
                  <a:pt x="4233" y="773"/>
                  <a:pt x="4397" y="777"/>
                </a:cubicBezTo>
                <a:cubicBezTo>
                  <a:pt x="4519" y="780"/>
                  <a:pt x="4640" y="784"/>
                  <a:pt x="4762" y="787"/>
                </a:cubicBezTo>
                <a:cubicBezTo>
                  <a:pt x="4940" y="811"/>
                  <a:pt x="5110" y="838"/>
                  <a:pt x="5290" y="854"/>
                </a:cubicBezTo>
                <a:cubicBezTo>
                  <a:pt x="5523" y="894"/>
                  <a:pt x="5773" y="873"/>
                  <a:pt x="6010" y="873"/>
                </a:cubicBezTo>
                <a:lnTo>
                  <a:pt x="6020" y="1756"/>
                </a:lnTo>
                <a:lnTo>
                  <a:pt x="29" y="177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996633"/>
              </a:gs>
              <a:gs pos="100000">
                <a:srgbClr val="472F18"/>
              </a:gs>
            </a:gsLst>
            <a:lin ang="540000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8" name="Picture 4" descr="Image result for white shark clear background">
            <a:extLst>
              <a:ext uri="{FF2B5EF4-FFF2-40B4-BE49-F238E27FC236}">
                <a16:creationId xmlns:a16="http://schemas.microsoft.com/office/drawing/2014/main" id="{8657182E-089B-4879-BE61-426DBD2D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10" b="90000" l="3556" r="96333">
                        <a14:foregroundMark x1="7222" y1="24048" x2="7222" y2="24048"/>
                        <a14:foregroundMark x1="3556" y1="24048" x2="3556" y2="24048"/>
                        <a14:foregroundMark x1="3778" y1="24286" x2="10333" y2="31905"/>
                        <a14:foregroundMark x1="5444" y1="30952" x2="8889" y2="41190"/>
                        <a14:foregroundMark x1="8889" y1="41190" x2="11000" y2="41190"/>
                        <a14:foregroundMark x1="19333" y1="23571" x2="20333" y2="27857"/>
                        <a14:foregroundMark x1="21111" y1="58095" x2="25556" y2="69524"/>
                        <a14:foregroundMark x1="25556" y1="69524" x2="36000" y2="76905"/>
                        <a14:foregroundMark x1="49889" y1="15714" x2="48333" y2="3810"/>
                        <a14:foregroundMark x1="48333" y1="3810" x2="48333" y2="3810"/>
                        <a14:foregroundMark x1="71000" y1="69762" x2="76333" y2="65476"/>
                        <a14:foregroundMark x1="76333" y1="65476" x2="76444" y2="65476"/>
                        <a14:foregroundMark x1="74444" y1="49762" x2="74556" y2="52143"/>
                        <a14:foregroundMark x1="91111" y1="46429" x2="92333" y2="54286"/>
                        <a14:foregroundMark x1="89889" y1="65000" x2="90889" y2="58095"/>
                        <a14:foregroundMark x1="93222" y1="65952" x2="92333" y2="57381"/>
                        <a14:foregroundMark x1="93556" y1="42619" x2="95000" y2="29762"/>
                        <a14:foregroundMark x1="95000" y1="29762" x2="96333" y2="28333"/>
                        <a14:foregroundMark x1="94889" y1="75238" x2="90111" y2="65952"/>
                        <a14:foregroundMark x1="90111" y1="65952" x2="84444" y2="60476"/>
                        <a14:foregroundMark x1="84444" y1="60476" x2="75889" y2="62857"/>
                        <a14:foregroundMark x1="69222" y1="84286" x2="55889" y2="74762"/>
                        <a14:foregroundMark x1="55889" y1="74762" x2="42111" y2="70238"/>
                        <a14:foregroundMark x1="42111" y1="70238" x2="38444" y2="71190"/>
                        <a14:foregroundMark x1="76000" y1="86429" x2="71222" y2="80714"/>
                        <a14:foregroundMark x1="80889" y1="89048" x2="75556" y2="85238"/>
                        <a14:foregroundMark x1="75556" y1="85238" x2="75556" y2="85238"/>
                        <a14:foregroundMark x1="47444" y1="12619" x2="46333" y2="25000"/>
                        <a14:foregroundMark x1="46333" y1="25000" x2="44000" y2="35476"/>
                        <a14:foregroundMark x1="15333" y1="19286" x2="17333" y2="28571"/>
                        <a14:foregroundMark x1="26111" y1="19286" x2="20444" y2="18095"/>
                        <a14:foregroundMark x1="20444" y1="18095" x2="20444" y2="18095"/>
                        <a14:foregroundMark x1="31333" y1="48810" x2="24778" y2="47857"/>
                        <a14:foregroundMark x1="24778" y1="47857" x2="22000" y2="59286"/>
                        <a14:foregroundMark x1="22000" y1="59286" x2="22556" y2="71190"/>
                        <a14:foregroundMark x1="22556" y1="71190" x2="22889" y2="72381"/>
                        <a14:foregroundMark x1="26333" y1="37381" x2="27444" y2="82381"/>
                        <a14:foregroundMark x1="27444" y1="82381" x2="27222" y2="82381"/>
                        <a14:foregroundMark x1="21000" y1="88810" x2="29667" y2="78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11032" y="1002175"/>
            <a:ext cx="3824756" cy="178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B7693E39-24B3-421F-8269-1AD7F2FC4F5D}"/>
              </a:ext>
            </a:extLst>
          </p:cNvPr>
          <p:cNvSpPr/>
          <p:nvPr/>
        </p:nvSpPr>
        <p:spPr>
          <a:xfrm rot="4323301">
            <a:off x="2492823" y="677260"/>
            <a:ext cx="3209285" cy="2867196"/>
          </a:xfrm>
          <a:prstGeom prst="arc">
            <a:avLst>
              <a:gd name="adj1" fmla="val 16200000"/>
              <a:gd name="adj2" fmla="val 2156157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E36B460C-8132-435E-88C6-7705E98C8216}"/>
              </a:ext>
            </a:extLst>
          </p:cNvPr>
          <p:cNvSpPr/>
          <p:nvPr/>
        </p:nvSpPr>
        <p:spPr>
          <a:xfrm rot="4000888">
            <a:off x="3323736" y="1586115"/>
            <a:ext cx="1635686" cy="1461332"/>
          </a:xfrm>
          <a:prstGeom prst="arc">
            <a:avLst>
              <a:gd name="adj1" fmla="val 16200000"/>
              <a:gd name="adj2" fmla="val 2156157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321165" y="3840806"/>
            <a:ext cx="7404660" cy="2254813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Common tool to study animal movement</a:t>
            </a:r>
          </a:p>
          <a:p>
            <a:r>
              <a:rPr lang="en-US" dirty="0">
                <a:sym typeface="Wingdings" panose="05000000000000000000" pitchFamily="2" charset="2"/>
              </a:rPr>
              <a:t>Transmitters emit ultrasonic sound</a:t>
            </a:r>
          </a:p>
          <a:p>
            <a:r>
              <a:rPr lang="en-US" dirty="0">
                <a:sym typeface="Wingdings" panose="05000000000000000000" pitchFamily="2" charset="2"/>
              </a:rPr>
              <a:t>Acoustic receiver picks up transmitter signal</a:t>
            </a: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Records: Date, Time, Transmitter Code, Mooring Location</a:t>
            </a:r>
          </a:p>
        </p:txBody>
      </p:sp>
      <p:sp>
        <p:nvSpPr>
          <p:cNvPr id="33" name="Flowchart: Direct Access Storage 32">
            <a:extLst>
              <a:ext uri="{FF2B5EF4-FFF2-40B4-BE49-F238E27FC236}">
                <a16:creationId xmlns:a16="http://schemas.microsoft.com/office/drawing/2014/main" id="{25D1C7B1-1539-4660-BC0F-05A554F7E0C9}"/>
              </a:ext>
            </a:extLst>
          </p:cNvPr>
          <p:cNvSpPr/>
          <p:nvPr/>
        </p:nvSpPr>
        <p:spPr>
          <a:xfrm rot="20998842">
            <a:off x="3668162" y="2356810"/>
            <a:ext cx="253106" cy="75918"/>
          </a:xfrm>
          <a:prstGeom prst="flowChartMagneticDrum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25855E3-B698-4858-8DD9-9D89300252CB}"/>
              </a:ext>
            </a:extLst>
          </p:cNvPr>
          <p:cNvSpPr/>
          <p:nvPr/>
        </p:nvSpPr>
        <p:spPr>
          <a:xfrm rot="4161344">
            <a:off x="3561203" y="2011722"/>
            <a:ext cx="812688" cy="726061"/>
          </a:xfrm>
          <a:prstGeom prst="arc">
            <a:avLst>
              <a:gd name="adj1" fmla="val 16200000"/>
              <a:gd name="adj2" fmla="val 2156157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Acoustic Telemetry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353960-6E77-49E3-BFB8-BCB62629D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t="73352"/>
          <a:stretch/>
        </p:blipFill>
        <p:spPr bwMode="auto">
          <a:xfrm>
            <a:off x="7433084" y="5146157"/>
            <a:ext cx="1473423" cy="1553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E9E7E3-13F0-46BB-AD59-A76C9C72F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b="56934"/>
          <a:stretch/>
        </p:blipFill>
        <p:spPr bwMode="auto">
          <a:xfrm>
            <a:off x="7433602" y="1002421"/>
            <a:ext cx="1473423" cy="2510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84A4C1-A63B-4EBD-9498-AD31666097FB}"/>
              </a:ext>
            </a:extLst>
          </p:cNvPr>
          <p:cNvCxnSpPr>
            <a:cxnSpLocks/>
          </p:cNvCxnSpPr>
          <p:nvPr/>
        </p:nvCxnSpPr>
        <p:spPr>
          <a:xfrm>
            <a:off x="8134350" y="2316781"/>
            <a:ext cx="1" cy="27704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6714A0-4061-440E-8A10-266822B814B7}"/>
              </a:ext>
            </a:extLst>
          </p:cNvPr>
          <p:cNvCxnSpPr>
            <a:cxnSpLocks/>
          </p:cNvCxnSpPr>
          <p:nvPr/>
        </p:nvCxnSpPr>
        <p:spPr>
          <a:xfrm flipH="1">
            <a:off x="7854439" y="5084763"/>
            <a:ext cx="279911" cy="55827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7CD32-30F1-4B14-84BA-DA2889E43AA7}"/>
              </a:ext>
            </a:extLst>
          </p:cNvPr>
          <p:cNvCxnSpPr>
            <a:cxnSpLocks/>
          </p:cNvCxnSpPr>
          <p:nvPr/>
        </p:nvCxnSpPr>
        <p:spPr>
          <a:xfrm>
            <a:off x="8134350" y="5084763"/>
            <a:ext cx="255588" cy="49883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0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Discussion: Shark Density v Lunar Phase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0099" y="487680"/>
            <a:ext cx="10744197" cy="35813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4559417"/>
            <a:ext cx="8717280" cy="1630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No significant difference (p &gt; 0.05)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Juvenile White Shark movements are not driven by the lunar cycle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DFCDE-B9FB-4D54-B5C6-47A496830679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129956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9" cy="49834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Highly variable shark densities at all temperature values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C4F32-2C4C-4C5D-BCB8-FA15D7D1ECAC}"/>
              </a:ext>
            </a:extLst>
          </p:cNvPr>
          <p:cNvSpPr/>
          <p:nvPr/>
        </p:nvSpPr>
        <p:spPr>
          <a:xfrm>
            <a:off x="6934200" y="2304416"/>
            <a:ext cx="231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Min: 10.99</a:t>
            </a:r>
          </a:p>
          <a:p>
            <a:r>
              <a:rPr lang="en-US" sz="2400" dirty="0">
                <a:latin typeface="Arial" panose="020B0604020202020204" pitchFamily="34" charset="0"/>
              </a:rPr>
              <a:t>Max: 25</a:t>
            </a:r>
          </a:p>
          <a:p>
            <a:r>
              <a:rPr lang="en-US" sz="2400" dirty="0">
                <a:latin typeface="Arial" panose="020B0604020202020204" pitchFamily="34" charset="0"/>
              </a:rPr>
              <a:t>Median: 17.88</a:t>
            </a:r>
          </a:p>
          <a:p>
            <a:r>
              <a:rPr lang="en-US" sz="2400" dirty="0">
                <a:latin typeface="Arial" panose="020B0604020202020204" pitchFamily="34" charset="0"/>
              </a:rPr>
              <a:t>STD: 2.66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92DCE-76F3-43BD-A255-536D63D27363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262344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36439" y="3145799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Different years show different relationships between SST and shark density.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95418" y="3904850"/>
            <a:ext cx="3248582" cy="2165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ECB32-D249-47BE-AFBC-3E9F6DD33655}"/>
              </a:ext>
            </a:extLst>
          </p:cNvPr>
          <p:cNvSpPr txBox="1"/>
          <p:nvPr/>
        </p:nvSpPr>
        <p:spPr>
          <a:xfrm>
            <a:off x="197503" y="321042"/>
            <a:ext cx="8717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i="1" dirty="0"/>
          </a:p>
          <a:p>
            <a:pPr algn="ctr"/>
            <a:r>
              <a:rPr lang="en-US" sz="2000" i="1" dirty="0"/>
              <a:t>2014: 16-17</a:t>
            </a:r>
            <a:r>
              <a:rPr lang="en-US" sz="2000" i="1" baseline="30000" dirty="0"/>
              <a:t>o</a:t>
            </a:r>
            <a:r>
              <a:rPr lang="en-US" sz="2000" i="1" dirty="0"/>
              <a:t>C  		    2015: 16-17</a:t>
            </a:r>
            <a:r>
              <a:rPr lang="en-US" sz="2000" i="1" baseline="30000" dirty="0"/>
              <a:t>o</a:t>
            </a:r>
            <a:r>
              <a:rPr lang="en-US" sz="2000" i="1" dirty="0"/>
              <a:t>C, 20-22</a:t>
            </a:r>
            <a:r>
              <a:rPr lang="en-US" sz="2000" i="1" baseline="30000" dirty="0"/>
              <a:t>o</a:t>
            </a:r>
            <a:r>
              <a:rPr lang="en-US" sz="2000" i="1" dirty="0"/>
              <a:t>C			2016: 14-18</a:t>
            </a:r>
            <a:r>
              <a:rPr lang="en-US" sz="2000" i="1" baseline="30000" dirty="0"/>
              <a:t>o</a:t>
            </a:r>
            <a:r>
              <a:rPr lang="en-US" sz="2000" i="1" dirty="0"/>
              <a:t>C</a:t>
            </a:r>
          </a:p>
          <a:p>
            <a:pPr algn="ctr"/>
            <a:endParaRPr lang="en-US" sz="20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3C167-E419-48D7-A5D4-B7B1B8B1F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856121"/>
            <a:ext cx="3273959" cy="2182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0C1C1-A91A-42CC-928D-BBB10DD6D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0365" y="856121"/>
            <a:ext cx="3273959" cy="2182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9D5F5-AF5D-466A-825A-5F3389CA7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0043" y="856121"/>
            <a:ext cx="3273959" cy="2182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311F4-6660-49D7-8A49-9E938F73E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2" y="3896392"/>
            <a:ext cx="3273957" cy="21826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8F4631-ADD9-4328-901B-098DFDAA3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708" y="3887934"/>
            <a:ext cx="3248584" cy="21657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50E515-F4DB-4A01-8A40-D00BA1E183BA}"/>
              </a:ext>
            </a:extLst>
          </p:cNvPr>
          <p:cNvSpPr txBox="1"/>
          <p:nvPr/>
        </p:nvSpPr>
        <p:spPr>
          <a:xfrm>
            <a:off x="5818899" y="6581001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E30CD-DBE8-4924-BB24-3C3E12D0005E}"/>
              </a:ext>
            </a:extLst>
          </p:cNvPr>
          <p:cNvSpPr txBox="1"/>
          <p:nvPr/>
        </p:nvSpPr>
        <p:spPr>
          <a:xfrm>
            <a:off x="197504" y="6111563"/>
            <a:ext cx="8717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2017: 18-22</a:t>
            </a:r>
            <a:r>
              <a:rPr lang="en-US" sz="2000" i="1" baseline="30000" dirty="0"/>
              <a:t>o</a:t>
            </a:r>
            <a:r>
              <a:rPr lang="en-US" sz="2000" i="1" dirty="0"/>
              <a:t>C			   2018: 12-14</a:t>
            </a:r>
            <a:r>
              <a:rPr lang="en-US" sz="2000" i="1" baseline="30000" dirty="0"/>
              <a:t>o</a:t>
            </a:r>
            <a:r>
              <a:rPr lang="en-US" sz="2000" i="1" dirty="0"/>
              <a:t>C				2019: 13-14</a:t>
            </a:r>
            <a:r>
              <a:rPr lang="en-US" sz="2000" i="1" baseline="30000" dirty="0"/>
              <a:t>o</a:t>
            </a:r>
            <a:r>
              <a:rPr lang="en-US" sz="2000" i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56440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Presence v Sea Surface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6022109"/>
            <a:ext cx="8717280" cy="46226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No significant difference (t = -1.824, p = 0.068)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3" y="597506"/>
            <a:ext cx="7475214" cy="4983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F259C-38F5-4B53-9133-79BFC49379C1}"/>
              </a:ext>
            </a:extLst>
          </p:cNvPr>
          <p:cNvSpPr txBox="1"/>
          <p:nvPr/>
        </p:nvSpPr>
        <p:spPr>
          <a:xfrm>
            <a:off x="5406393" y="539631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8.31 ± 2.81°C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FF100-5B4B-41EC-BDBE-F11B28F9FB1F}"/>
              </a:ext>
            </a:extLst>
          </p:cNvPr>
          <p:cNvSpPr txBox="1"/>
          <p:nvPr/>
        </p:nvSpPr>
        <p:spPr>
          <a:xfrm>
            <a:off x="1856192" y="5389296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(± SD): 18.39 ± 2.65°C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CBFD7-33F2-45BA-98A8-CFB7EBF39D90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2334324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Presence v Sea Surface Temperature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9623" y="597506"/>
            <a:ext cx="4863288" cy="32421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FCABAE-E540-4F5D-93DE-946952C3DE18}"/>
              </a:ext>
            </a:extLst>
          </p:cNvPr>
          <p:cNvSpPr txBox="1">
            <a:spLocks/>
          </p:cNvSpPr>
          <p:nvPr/>
        </p:nvSpPr>
        <p:spPr>
          <a:xfrm>
            <a:off x="4902876" y="4834178"/>
            <a:ext cx="3932752" cy="60016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Trends in variance dissolve at the monthly scale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EE41F8-02C1-4090-AAC2-25B65B098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5973" y="583191"/>
            <a:ext cx="4866556" cy="3244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0D4FD-24FE-453B-B1CB-85F2F9363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9622" y="3748594"/>
            <a:ext cx="4863287" cy="32421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E2C27-F400-41C0-9038-A616A2F77AE9}"/>
              </a:ext>
            </a:extLst>
          </p:cNvPr>
          <p:cNvSpPr txBox="1"/>
          <p:nvPr/>
        </p:nvSpPr>
        <p:spPr>
          <a:xfrm>
            <a:off x="5181128" y="6581001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283137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Salinity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9" cy="49834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Highly variable shark densities at all salinity values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F3401-05B2-499F-9D77-41B5FD26EC6F}"/>
              </a:ext>
            </a:extLst>
          </p:cNvPr>
          <p:cNvSpPr/>
          <p:nvPr/>
        </p:nvSpPr>
        <p:spPr>
          <a:xfrm>
            <a:off x="6934200" y="2304416"/>
            <a:ext cx="231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Min: 30.00</a:t>
            </a:r>
          </a:p>
          <a:p>
            <a:r>
              <a:rPr lang="en-US" sz="2400" dirty="0">
                <a:latin typeface="Arial" panose="020B0604020202020204" pitchFamily="34" charset="0"/>
              </a:rPr>
              <a:t>Max: 39.44</a:t>
            </a:r>
          </a:p>
          <a:p>
            <a:r>
              <a:rPr lang="en-US" sz="2400" dirty="0">
                <a:latin typeface="Arial" panose="020B0604020202020204" pitchFamily="34" charset="0"/>
              </a:rPr>
              <a:t>Median: 33.27</a:t>
            </a:r>
          </a:p>
          <a:p>
            <a:r>
              <a:rPr lang="en-US" sz="2400" dirty="0">
                <a:latin typeface="Arial" panose="020B0604020202020204" pitchFamily="34" charset="0"/>
              </a:rPr>
              <a:t>STD: 1.34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91D65-4BF0-4DC4-9A0B-4D8787554AEA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99618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Presence v Sea Surface Salinity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6022109"/>
            <a:ext cx="8717280" cy="46226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No significant difference (t = 0.199, p = 0.842)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3" y="597506"/>
            <a:ext cx="7475213" cy="4983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F259C-38F5-4B53-9133-79BFC49379C1}"/>
              </a:ext>
            </a:extLst>
          </p:cNvPr>
          <p:cNvSpPr txBox="1"/>
          <p:nvPr/>
        </p:nvSpPr>
        <p:spPr>
          <a:xfrm>
            <a:off x="5406393" y="5396315"/>
            <a:ext cx="172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33.29 ± 1.27 </a:t>
            </a:r>
            <a:r>
              <a:rPr lang="en-US" dirty="0" err="1"/>
              <a:t>psu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FF100-5B4B-41EC-BDBE-F11B28F9FB1F}"/>
              </a:ext>
            </a:extLst>
          </p:cNvPr>
          <p:cNvSpPr txBox="1"/>
          <p:nvPr/>
        </p:nvSpPr>
        <p:spPr>
          <a:xfrm>
            <a:off x="1856192" y="5389296"/>
            <a:ext cx="299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(± SD): 33.29 ± 1.34 </a:t>
            </a:r>
            <a:r>
              <a:rPr lang="en-US" dirty="0" err="1"/>
              <a:t>psu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ED8F3-FFCD-4DB9-9A85-F2EA787AE544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1293893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Presence v Sea Surface Salinity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9623" y="597506"/>
            <a:ext cx="4863288" cy="324219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FCABAE-E540-4F5D-93DE-946952C3DE18}"/>
              </a:ext>
            </a:extLst>
          </p:cNvPr>
          <p:cNvSpPr txBox="1">
            <a:spLocks/>
          </p:cNvSpPr>
          <p:nvPr/>
        </p:nvSpPr>
        <p:spPr>
          <a:xfrm>
            <a:off x="4902876" y="4834178"/>
            <a:ext cx="3932752" cy="60016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No clear trends in variance at any time scale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EE41F8-02C1-4090-AAC2-25B65B098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5973" y="583191"/>
            <a:ext cx="4866556" cy="3244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0D4FD-24FE-453B-B1CB-85F2F9363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9622" y="3748594"/>
            <a:ext cx="4863286" cy="3242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51811-F5F3-4EAB-A3DC-602D19EA2C8C}"/>
              </a:ext>
            </a:extLst>
          </p:cNvPr>
          <p:cNvSpPr txBox="1"/>
          <p:nvPr/>
        </p:nvSpPr>
        <p:spPr>
          <a:xfrm>
            <a:off x="5181128" y="6163960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947511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Chlorophyll-A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7" cy="49834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Highly variable shark densities at chlorophyll values &lt; 50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80BE1A-BA05-4D65-ADE8-D8D691BBF258}"/>
              </a:ext>
            </a:extLst>
          </p:cNvPr>
          <p:cNvSpPr/>
          <p:nvPr/>
        </p:nvSpPr>
        <p:spPr>
          <a:xfrm>
            <a:off x="6934200" y="2304416"/>
            <a:ext cx="231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Min: 2.27e-14</a:t>
            </a:r>
          </a:p>
          <a:p>
            <a:r>
              <a:rPr lang="en-US" sz="2400" dirty="0">
                <a:latin typeface="Arial" panose="020B0604020202020204" pitchFamily="34" charset="0"/>
              </a:rPr>
              <a:t>Max: 359.25</a:t>
            </a:r>
          </a:p>
          <a:p>
            <a:r>
              <a:rPr lang="en-US" sz="2400" dirty="0">
                <a:latin typeface="Arial" panose="020B0604020202020204" pitchFamily="34" charset="0"/>
              </a:rPr>
              <a:t>Median: 0.32</a:t>
            </a:r>
          </a:p>
          <a:p>
            <a:r>
              <a:rPr lang="en-US" sz="2400" dirty="0">
                <a:latin typeface="Arial" panose="020B0604020202020204" pitchFamily="34" charset="0"/>
              </a:rPr>
              <a:t>STD: 7.38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9A6C3-7FB7-4AF9-BD18-29D5E844C3D3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518483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Presence v Chlorophyll-A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6022109"/>
            <a:ext cx="8717280" cy="46226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No significant difference (t = -1.119, p = 0.263)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3" y="597506"/>
            <a:ext cx="7475213" cy="4983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F259C-38F5-4B53-9133-79BFC49379C1}"/>
              </a:ext>
            </a:extLst>
          </p:cNvPr>
          <p:cNvSpPr txBox="1"/>
          <p:nvPr/>
        </p:nvSpPr>
        <p:spPr>
          <a:xfrm>
            <a:off x="5293659" y="5396314"/>
            <a:ext cx="196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0.72 ± 5.46 mg/m</a:t>
            </a:r>
            <a:r>
              <a:rPr lang="en-US" baseline="30000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FF100-5B4B-41EC-BDBE-F11B28F9FB1F}"/>
              </a:ext>
            </a:extLst>
          </p:cNvPr>
          <p:cNvSpPr txBox="1"/>
          <p:nvPr/>
        </p:nvSpPr>
        <p:spPr>
          <a:xfrm>
            <a:off x="1856192" y="5389296"/>
            <a:ext cx="324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(± SD): 0.86 ± 7.50 mg/m</a:t>
            </a:r>
            <a:r>
              <a:rPr lang="en-US" baseline="30000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0D9CF-ADD6-43B1-8F78-D2F838902A6F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125970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213360" y="629316"/>
            <a:ext cx="8717280" cy="292608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Juvenile White Sharks (</a:t>
            </a: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Carcharodon carcharias)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Apex predator with a global distribution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Repeated movements to nearshore waters off southern California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Seasonal/annual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Study Species</a:t>
            </a:r>
          </a:p>
        </p:txBody>
      </p:sp>
      <p:pic>
        <p:nvPicPr>
          <p:cNvPr id="3" name="Picture 2" descr="A body of water&#10;&#10;Description automatically generated">
            <a:extLst>
              <a:ext uri="{FF2B5EF4-FFF2-40B4-BE49-F238E27FC236}">
                <a16:creationId xmlns:a16="http://schemas.microsoft.com/office/drawing/2014/main" id="{80559AEB-752E-4874-B4BD-398E761E1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5" y="3681791"/>
            <a:ext cx="4574924" cy="2926080"/>
          </a:xfrm>
          <a:prstGeom prst="rect">
            <a:avLst/>
          </a:prstGeom>
        </p:spPr>
      </p:pic>
      <p:pic>
        <p:nvPicPr>
          <p:cNvPr id="7" name="Picture 6" descr="A fish swimming under water&#10;&#10;Description automatically generated">
            <a:extLst>
              <a:ext uri="{FF2B5EF4-FFF2-40B4-BE49-F238E27FC236}">
                <a16:creationId xmlns:a16="http://schemas.microsoft.com/office/drawing/2014/main" id="{6F8E84CA-DA9E-4413-9838-4339F9A9BA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/>
          <a:stretch/>
        </p:blipFill>
        <p:spPr>
          <a:xfrm>
            <a:off x="4336905" y="2313336"/>
            <a:ext cx="4739640" cy="29260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A27362-DEC8-478B-A1D4-9FE4225F2A5F}"/>
              </a:ext>
            </a:extLst>
          </p:cNvPr>
          <p:cNvSpPr/>
          <p:nvPr/>
        </p:nvSpPr>
        <p:spPr>
          <a:xfrm>
            <a:off x="5624826" y="5508832"/>
            <a:ext cx="3107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ym typeface="Wingdings" panose="05000000000000000000" pitchFamily="2" charset="2"/>
              </a:rPr>
              <a:t>Running hypothesis: Temperature Driven?</a:t>
            </a:r>
          </a:p>
        </p:txBody>
      </p:sp>
    </p:spTree>
    <p:extLst>
      <p:ext uri="{BB962C8B-B14F-4D97-AF65-F5344CB8AC3E}">
        <p14:creationId xmlns:p14="http://schemas.microsoft.com/office/powerpoint/2010/main" val="2178233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Presence v Chlorophyll-A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9622" y="597506"/>
            <a:ext cx="4863286" cy="324219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FCABAE-E540-4F5D-93DE-946952C3DE18}"/>
              </a:ext>
            </a:extLst>
          </p:cNvPr>
          <p:cNvSpPr txBox="1">
            <a:spLocks/>
          </p:cNvSpPr>
          <p:nvPr/>
        </p:nvSpPr>
        <p:spPr>
          <a:xfrm>
            <a:off x="4902876" y="4834178"/>
            <a:ext cx="3932752" cy="60016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No clear trends in variance at any time scale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EE41F8-02C1-4090-AAC2-25B65B098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5973" y="583191"/>
            <a:ext cx="4866555" cy="3244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0D4FD-24FE-453B-B1CB-85F2F9363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9622" y="3748594"/>
            <a:ext cx="4863286" cy="3242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AE1BD7-5EA2-4AB3-B13D-3FDBEBCFB264}"/>
              </a:ext>
            </a:extLst>
          </p:cNvPr>
          <p:cNvSpPr txBox="1"/>
          <p:nvPr/>
        </p:nvSpPr>
        <p:spPr>
          <a:xfrm>
            <a:off x="5181127" y="6274809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894979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Seafloor Depth Gradient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7" cy="49834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Highly variable shark densities most gradient values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3A75D-462A-4BEF-9D6D-833187B88E3D}"/>
              </a:ext>
            </a:extLst>
          </p:cNvPr>
          <p:cNvSpPr/>
          <p:nvPr/>
        </p:nvSpPr>
        <p:spPr>
          <a:xfrm>
            <a:off x="6934200" y="2304416"/>
            <a:ext cx="231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Min: 0.0009</a:t>
            </a:r>
          </a:p>
          <a:p>
            <a:r>
              <a:rPr lang="en-US" sz="2400" dirty="0">
                <a:latin typeface="Arial" panose="020B0604020202020204" pitchFamily="34" charset="0"/>
              </a:rPr>
              <a:t>Max: 0.023</a:t>
            </a:r>
          </a:p>
          <a:p>
            <a:r>
              <a:rPr lang="en-US" sz="2400" dirty="0">
                <a:latin typeface="Arial" panose="020B0604020202020204" pitchFamily="34" charset="0"/>
              </a:rPr>
              <a:t>Median: 0.007</a:t>
            </a:r>
          </a:p>
          <a:p>
            <a:r>
              <a:rPr lang="en-US" sz="2400" dirty="0">
                <a:latin typeface="Arial" panose="020B0604020202020204" pitchFamily="34" charset="0"/>
              </a:rPr>
              <a:t>STD: 0.005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A6468-7093-4D7D-B58C-2201AA287120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421312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Presence v Depth Gradient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6022109"/>
            <a:ext cx="8717280" cy="46226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Significant difference (t = 84.668, p &lt; 0.01)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4" y="597506"/>
            <a:ext cx="7475211" cy="4983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BF259C-38F5-4B53-9133-79BFC49379C1}"/>
              </a:ext>
            </a:extLst>
          </p:cNvPr>
          <p:cNvSpPr txBox="1"/>
          <p:nvPr/>
        </p:nvSpPr>
        <p:spPr>
          <a:xfrm>
            <a:off x="5293659" y="5396314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0.015 ± 0.004 m</a:t>
            </a:r>
            <a:endParaRPr lang="en-US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FF100-5B4B-41EC-BDBE-F11B28F9FB1F}"/>
              </a:ext>
            </a:extLst>
          </p:cNvPr>
          <p:cNvSpPr txBox="1"/>
          <p:nvPr/>
        </p:nvSpPr>
        <p:spPr>
          <a:xfrm>
            <a:off x="1856192" y="5389296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(± SD): 0.009 ± 0.005 m</a:t>
            </a:r>
            <a:endParaRPr lang="en-US" baseline="30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1AD5FF-6CBB-4887-BDCC-3A149EEF6591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2805452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Presence v Depth Gradient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45" y="591438"/>
            <a:ext cx="4863286" cy="32421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FCABAE-E540-4F5D-93DE-946952C3DE18}"/>
              </a:ext>
            </a:extLst>
          </p:cNvPr>
          <p:cNvSpPr txBox="1">
            <a:spLocks/>
          </p:cNvSpPr>
          <p:nvPr/>
        </p:nvSpPr>
        <p:spPr>
          <a:xfrm>
            <a:off x="4902876" y="4221017"/>
            <a:ext cx="3932752" cy="158865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Increasing variance in recent years on all scales</a:t>
            </a:r>
          </a:p>
          <a:p>
            <a:pPr marL="0" indent="0" algn="ctr">
              <a:buNone/>
            </a:pPr>
            <a:r>
              <a:rPr lang="en-US" sz="2000" dirty="0">
                <a:sym typeface="Wingdings" panose="05000000000000000000" pitchFamily="2" charset="2"/>
              </a:rPr>
              <a:t> More receiver coverage in steeper regions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EE41F8-02C1-4090-AAC2-25B65B098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591438"/>
            <a:ext cx="4866555" cy="3244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0D4FD-24FE-453B-B1CB-85F2F9363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8" y="3748594"/>
            <a:ext cx="4863285" cy="3242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EA603-8F98-4472-A2FF-7E285B0DE4FB}"/>
              </a:ext>
            </a:extLst>
          </p:cNvPr>
          <p:cNvSpPr txBox="1"/>
          <p:nvPr/>
        </p:nvSpPr>
        <p:spPr>
          <a:xfrm>
            <a:off x="5181127" y="6302459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2334929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Preliminary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Data Formatting: </a:t>
            </a:r>
          </a:p>
          <a:p>
            <a:r>
              <a:rPr lang="en-US" sz="2800" dirty="0">
                <a:sym typeface="Wingdings" panose="05000000000000000000" pitchFamily="2" charset="2"/>
              </a:rPr>
              <a:t>One Hot Encoding</a:t>
            </a:r>
            <a:r>
              <a:rPr lang="en-US" sz="2800" i="1" dirty="0">
                <a:sym typeface="Wingdings" panose="05000000000000000000" pitchFamily="2" charset="2"/>
              </a:rPr>
              <a:t> </a:t>
            </a:r>
            <a:r>
              <a:rPr lang="en-US" sz="2800" dirty="0">
                <a:sym typeface="Wingdings" panose="05000000000000000000" pitchFamily="2" charset="2"/>
              </a:rPr>
              <a:t>using </a:t>
            </a:r>
            <a:r>
              <a:rPr lang="en-US" sz="2800" i="1" dirty="0">
                <a:sym typeface="Wingdings" panose="05000000000000000000" pitchFamily="2" charset="2"/>
              </a:rPr>
              <a:t>pandas </a:t>
            </a:r>
            <a:r>
              <a:rPr lang="en-US" sz="2800" dirty="0" err="1">
                <a:sym typeface="Wingdings" panose="05000000000000000000" pitchFamily="2" charset="2"/>
              </a:rPr>
              <a:t>get_dummies</a:t>
            </a:r>
            <a:r>
              <a:rPr lang="en-US" sz="2800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Zone, Month, Year, Lunar Phase</a:t>
            </a:r>
          </a:p>
          <a:p>
            <a:r>
              <a:rPr lang="en-US" dirty="0">
                <a:sym typeface="Wingdings" panose="05000000000000000000" pitchFamily="2" charset="2"/>
              </a:rPr>
              <a:t>Data split into training and testing data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Preliminary Machine Learning: </a:t>
            </a:r>
          </a:p>
          <a:p>
            <a:r>
              <a:rPr lang="en-US" dirty="0">
                <a:sym typeface="Wingdings" panose="05000000000000000000" pitchFamily="2" charset="2"/>
              </a:rPr>
              <a:t>Decision Tree</a:t>
            </a:r>
          </a:p>
          <a:p>
            <a:r>
              <a:rPr lang="en-US" dirty="0">
                <a:sym typeface="Wingdings" panose="05000000000000000000" pitchFamily="2" charset="2"/>
              </a:rPr>
              <a:t>Gradient Boosting</a:t>
            </a:r>
          </a:p>
          <a:p>
            <a:r>
              <a:rPr lang="en-US" dirty="0">
                <a:sym typeface="Wingdings" panose="05000000000000000000" pitchFamily="2" charset="2"/>
              </a:rPr>
              <a:t>Stochastic Gradient Descent</a:t>
            </a:r>
          </a:p>
          <a:p>
            <a:r>
              <a:rPr lang="en-US" dirty="0">
                <a:sym typeface="Wingdings" panose="05000000000000000000" pitchFamily="2" charset="2"/>
              </a:rPr>
              <a:t>K Nearest Neighbors</a:t>
            </a:r>
          </a:p>
          <a:p>
            <a:r>
              <a:rPr lang="en-US" dirty="0">
                <a:sym typeface="Wingdings" panose="05000000000000000000" pitchFamily="2" charset="2"/>
              </a:rPr>
              <a:t>Gaussian Naïve Bayes</a:t>
            </a:r>
          </a:p>
          <a:p>
            <a:r>
              <a:rPr lang="en-US" dirty="0">
                <a:sym typeface="Wingdings" panose="05000000000000000000" pitchFamily="2" charset="2"/>
              </a:rPr>
              <a:t>Gaussian Process Classifier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480112-F8B6-41A1-A94E-73CC6047BFFC}"/>
              </a:ext>
            </a:extLst>
          </p:cNvPr>
          <p:cNvSpPr/>
          <p:nvPr/>
        </p:nvSpPr>
        <p:spPr>
          <a:xfrm>
            <a:off x="6570921" y="3429000"/>
            <a:ext cx="914400" cy="9144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13084C-D857-4CB2-8D66-250CFF8CC9C5}"/>
              </a:ext>
            </a:extLst>
          </p:cNvPr>
          <p:cNvCxnSpPr/>
          <p:nvPr/>
        </p:nvCxnSpPr>
        <p:spPr>
          <a:xfrm flipH="1">
            <a:off x="5996763" y="4343400"/>
            <a:ext cx="999461" cy="882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FCF961-1C3F-45B3-B4C6-4D09F7D72260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7028121" y="4343400"/>
            <a:ext cx="1031358" cy="882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ED85E9B-BDD8-436A-9862-18C5FBE8FA7D}"/>
              </a:ext>
            </a:extLst>
          </p:cNvPr>
          <p:cNvSpPr/>
          <p:nvPr/>
        </p:nvSpPr>
        <p:spPr>
          <a:xfrm>
            <a:off x="7602279" y="5280837"/>
            <a:ext cx="914400" cy="9144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1CE989-5513-4978-B103-3DAF04A97953}"/>
              </a:ext>
            </a:extLst>
          </p:cNvPr>
          <p:cNvSpPr/>
          <p:nvPr/>
        </p:nvSpPr>
        <p:spPr>
          <a:xfrm>
            <a:off x="5539562" y="5280837"/>
            <a:ext cx="914400" cy="9144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1296230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Preliminary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Decision Tree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Tested: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Balanced vs non balanced class weights, range of max depths (grid search and </a:t>
            </a:r>
            <a:r>
              <a:rPr lang="en-US" sz="3200" i="1" dirty="0">
                <a:sym typeface="Wingdings" panose="05000000000000000000" pitchFamily="2" charset="2"/>
              </a:rPr>
              <a:t>for </a:t>
            </a:r>
            <a:r>
              <a:rPr lang="en-US" sz="3200" dirty="0">
                <a:sym typeface="Wingdings" panose="05000000000000000000" pitchFamily="2" charset="2"/>
              </a:rPr>
              <a:t>loop)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Best model (based on accuracy):	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Class weights = None, </a:t>
            </a:r>
            <a:r>
              <a:rPr lang="en-US" sz="3200" dirty="0" err="1">
                <a:sym typeface="Wingdings" panose="05000000000000000000" pitchFamily="2" charset="2"/>
              </a:rPr>
              <a:t>max_depth</a:t>
            </a:r>
            <a:r>
              <a:rPr lang="en-US" sz="3200" dirty="0">
                <a:sym typeface="Wingdings" panose="05000000000000000000" pitchFamily="2" charset="2"/>
              </a:rPr>
              <a:t> = 10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Precision = 0.996; Recall = 0.985</a:t>
            </a:r>
          </a:p>
          <a:p>
            <a:pPr lvl="1"/>
            <a:endParaRPr lang="en-US" sz="32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Good performance, but hard to interpret after 10 levels.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2068238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Preliminary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Gradient Boosting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Tested: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Range of learning rates, max depth, and n estimators (</a:t>
            </a:r>
            <a:r>
              <a:rPr lang="en-US" sz="3200" i="1" dirty="0">
                <a:sym typeface="Wingdings" panose="05000000000000000000" pitchFamily="2" charset="2"/>
              </a:rPr>
              <a:t>for </a:t>
            </a:r>
            <a:r>
              <a:rPr lang="en-US" sz="3200" dirty="0">
                <a:sym typeface="Wingdings" panose="05000000000000000000" pitchFamily="2" charset="2"/>
              </a:rPr>
              <a:t>loop and grid search)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Results: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Learning rate &lt; 0.5  higher accuracy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Learning rate &gt; 0.5  lower accuracy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Best model (based on accuracy):	</a:t>
            </a:r>
          </a:p>
          <a:p>
            <a:pPr lvl="1"/>
            <a:r>
              <a:rPr lang="en-US" sz="3200" dirty="0" err="1">
                <a:sym typeface="Wingdings" panose="05000000000000000000" pitchFamily="2" charset="2"/>
              </a:rPr>
              <a:t>Learning_rate</a:t>
            </a:r>
            <a:r>
              <a:rPr lang="en-US" sz="3200" dirty="0">
                <a:sym typeface="Wingdings" panose="05000000000000000000" pitchFamily="2" charset="2"/>
              </a:rPr>
              <a:t> = 0.075, </a:t>
            </a:r>
            <a:r>
              <a:rPr lang="en-US" sz="3200" dirty="0" err="1">
                <a:sym typeface="Wingdings" panose="05000000000000000000" pitchFamily="2" charset="2"/>
              </a:rPr>
              <a:t>max_depth</a:t>
            </a:r>
            <a:r>
              <a:rPr lang="en-US" sz="3200" dirty="0">
                <a:sym typeface="Wingdings" panose="05000000000000000000" pitchFamily="2" charset="2"/>
              </a:rPr>
              <a:t> = 3, </a:t>
            </a:r>
            <a:r>
              <a:rPr lang="en-US" sz="3200" dirty="0" err="1">
                <a:sym typeface="Wingdings" panose="05000000000000000000" pitchFamily="2" charset="2"/>
              </a:rPr>
              <a:t>n_estimators</a:t>
            </a:r>
            <a:r>
              <a:rPr lang="en-US" sz="3200" dirty="0">
                <a:sym typeface="Wingdings" panose="05000000000000000000" pitchFamily="2" charset="2"/>
              </a:rPr>
              <a:t> = 100</a:t>
            </a: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Harder to visualize decision splits.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4245501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Preliminary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Stochastic Gradient Descent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Tested: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Attempted grid search w/ several parameters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Results: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Model was running for 12+ hours before termination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Model ran with default hyperparameters</a:t>
            </a:r>
          </a:p>
          <a:p>
            <a:pPr lvl="2"/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Precision = 0.99, Recall = 0.99</a:t>
            </a:r>
          </a:p>
          <a:p>
            <a:pPr lvl="2"/>
            <a:endParaRPr lang="en-US" sz="2800" dirty="0">
              <a:sym typeface="Wingdings" panose="05000000000000000000" pitchFamily="2" charset="2"/>
            </a:endParaRPr>
          </a:p>
          <a:p>
            <a:pPr lvl="2"/>
            <a:endParaRPr lang="en-US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Unable to establish hyperparameters but yielded good results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785381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Preliminary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K Nearest Neighbors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Tested: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Nearest Neighbors ranging from 1-30, uniform and distance weighting (</a:t>
            </a:r>
            <a:r>
              <a:rPr lang="en-US" sz="3200" i="1" dirty="0">
                <a:sym typeface="Wingdings" panose="05000000000000000000" pitchFamily="2" charset="2"/>
              </a:rPr>
              <a:t>for </a:t>
            </a:r>
            <a:r>
              <a:rPr lang="en-US" sz="3200" dirty="0">
                <a:sym typeface="Wingdings" panose="05000000000000000000" pitchFamily="2" charset="2"/>
              </a:rPr>
              <a:t>loop)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Results: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Uniform Weighting with 10 nearest neighbors</a:t>
            </a:r>
          </a:p>
          <a:p>
            <a:pPr lvl="2"/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Testing Precision = 0.991, Recall = 0.991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Distance Weighting with 9 nearest neighbors</a:t>
            </a:r>
          </a:p>
          <a:p>
            <a:pPr lvl="2"/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Testing Precision = 0.9925, Recall = 0.9945</a:t>
            </a:r>
          </a:p>
          <a:p>
            <a:pPr lvl="2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Unable to describe classification in terms of predictors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31492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Preliminary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Gaussian Naïve Bayes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Tested: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Default hyperparameters</a:t>
            </a:r>
          </a:p>
          <a:p>
            <a:pPr lvl="1"/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Results: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Testing Precision = 0.9999, Recall = 0.9337</a:t>
            </a:r>
          </a:p>
          <a:p>
            <a:pPr lvl="2"/>
            <a:endParaRPr lang="en-US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Unable to establish hyperparameters but yielded good results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46969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Objectives: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Determine which combinations of environmental parameters influence White Shark presence in southern CA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Predict ranges of environmental conditions that are most likely to result in high densities of White Sharks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Audience: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Researchers using similar species or technology</a:t>
            </a:r>
          </a:p>
          <a:p>
            <a:r>
              <a:rPr lang="en-US" sz="3200" dirty="0">
                <a:sym typeface="Wingdings" panose="05000000000000000000" pitchFamily="2" charset="2"/>
              </a:rPr>
              <a:t>Lifeguards and public safety personnel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3497140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Preliminary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Gaussian Process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Tested: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Default hyperparameters</a:t>
            </a:r>
          </a:p>
          <a:p>
            <a:pPr lvl="1"/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Results:</a:t>
            </a:r>
            <a:endParaRPr lang="en-US" sz="3200" dirty="0">
              <a:sym typeface="Wingdings" panose="05000000000000000000" pitchFamily="2" charset="2"/>
            </a:endParaRP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Too large for classifier to handle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Fitted data with subsamples (5000 rows) at a time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Testing Precision = 0.95, Recall = 0.998</a:t>
            </a:r>
          </a:p>
          <a:p>
            <a:pPr lvl="2"/>
            <a:endParaRPr lang="en-US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Unable to establish hyperparameters but yielded good results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1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2997060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Refined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5544"/>
            <a:ext cx="8717280" cy="516742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Based on the preliminary machine learning analyses, these results seemed </a:t>
            </a:r>
            <a:r>
              <a:rPr lang="en-US" b="1" i="1" dirty="0">
                <a:solidFill>
                  <a:schemeClr val="accent6"/>
                </a:solidFill>
                <a:sym typeface="Wingdings" panose="05000000000000000000" pitchFamily="2" charset="2"/>
              </a:rPr>
              <a:t>too good to be true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pPr marL="0" indent="0" algn="ctr">
              <a:buNone/>
            </a:pPr>
            <a:endParaRPr lang="en-US" b="1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b="1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b="1" i="1" dirty="0">
                <a:sym typeface="Wingdings" panose="05000000000000000000" pitchFamily="2" charset="2"/>
              </a:rPr>
              <a:t>Hypothesis: </a:t>
            </a:r>
            <a:r>
              <a:rPr lang="en-US" i="1" dirty="0">
                <a:sym typeface="Wingdings" panose="05000000000000000000" pitchFamily="2" charset="2"/>
              </a:rPr>
              <a:t>Models are automatically classifying regions with receiver densities of 0 to have no sharks</a:t>
            </a:r>
          </a:p>
          <a:p>
            <a:pPr marL="0" indent="0" algn="ctr">
              <a:buNone/>
            </a:pPr>
            <a:endParaRPr lang="en-US" b="1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Technically true, but </a:t>
            </a:r>
            <a:r>
              <a:rPr lang="en-US" b="1" i="1" dirty="0">
                <a:solidFill>
                  <a:schemeClr val="accent6"/>
                </a:solidFill>
                <a:sym typeface="Wingdings" panose="05000000000000000000" pitchFamily="2" charset="2"/>
              </a:rPr>
              <a:t>high potential of false negatives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pPr marL="0" indent="0" algn="ctr">
              <a:buNone/>
            </a:pPr>
            <a:endParaRPr lang="en-US" b="1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b="1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b="1" i="1" dirty="0">
                <a:sym typeface="Wingdings" panose="05000000000000000000" pitchFamily="2" charset="2"/>
              </a:rPr>
              <a:t>Response: </a:t>
            </a:r>
            <a:r>
              <a:rPr lang="en-US" i="1" dirty="0">
                <a:sym typeface="Wingdings" panose="05000000000000000000" pitchFamily="2" charset="2"/>
              </a:rPr>
              <a:t>Re-do jackknifing to only include times when receiver density &gt; 0.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32942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Refined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698205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Data Formatting: </a:t>
            </a:r>
          </a:p>
          <a:p>
            <a:r>
              <a:rPr lang="en-US" sz="2800" dirty="0">
                <a:sym typeface="Wingdings" panose="05000000000000000000" pitchFamily="2" charset="2"/>
              </a:rPr>
              <a:t>Jackknife data </a:t>
            </a:r>
            <a:r>
              <a:rPr lang="en-US" dirty="0">
                <a:sym typeface="Wingdings" panose="05000000000000000000" pitchFamily="2" charset="2"/>
              </a:rPr>
              <a:t>to only include receiver densities &gt; 0</a:t>
            </a:r>
            <a:endParaRPr lang="en-US" sz="28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Manually balance data:</a:t>
            </a: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Additional random samples of data when sharks are present (not enough data to down-scale) </a:t>
            </a:r>
          </a:p>
          <a:p>
            <a:r>
              <a:rPr lang="en-US" sz="2800" dirty="0">
                <a:sym typeface="Wingdings" panose="05000000000000000000" pitchFamily="2" charset="2"/>
              </a:rPr>
              <a:t>One Hot Encoding</a:t>
            </a:r>
            <a:r>
              <a:rPr lang="en-US" sz="2800" i="1" dirty="0">
                <a:sym typeface="Wingdings" panose="05000000000000000000" pitchFamily="2" charset="2"/>
              </a:rPr>
              <a:t> </a:t>
            </a:r>
            <a:r>
              <a:rPr lang="en-US" sz="2800" dirty="0">
                <a:sym typeface="Wingdings" panose="05000000000000000000" pitchFamily="2" charset="2"/>
              </a:rPr>
              <a:t>using </a:t>
            </a:r>
            <a:r>
              <a:rPr lang="en-US" sz="2800" i="1" dirty="0">
                <a:sym typeface="Wingdings" panose="05000000000000000000" pitchFamily="2" charset="2"/>
              </a:rPr>
              <a:t>pandas </a:t>
            </a:r>
            <a:r>
              <a:rPr lang="en-US" sz="2800" dirty="0" err="1">
                <a:sym typeface="Wingdings" panose="05000000000000000000" pitchFamily="2" charset="2"/>
              </a:rPr>
              <a:t>get_dummies</a:t>
            </a:r>
            <a:r>
              <a:rPr lang="en-US" sz="2800" dirty="0"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Zone, Month, Year, Lunar Phase</a:t>
            </a:r>
          </a:p>
          <a:p>
            <a:r>
              <a:rPr lang="en-US" dirty="0">
                <a:sym typeface="Wingdings" panose="05000000000000000000" pitchFamily="2" charset="2"/>
              </a:rPr>
              <a:t>Data split into training and testing data</a:t>
            </a:r>
          </a:p>
          <a:p>
            <a:pPr marL="0" indent="0" algn="ctr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Machine Learning Algorithms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Decision Tree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Gradient Boosting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K Nearest Neighbors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2827665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Refined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Decision Tree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Tested: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Max depth between 3 and 10 (grid search) </a:t>
            </a:r>
          </a:p>
          <a:p>
            <a:pPr lvl="1"/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Best model (based on precision):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Max depth = 10</a:t>
            </a:r>
          </a:p>
          <a:p>
            <a:pPr lvl="1"/>
            <a:endParaRPr lang="en-US" sz="3200" dirty="0">
              <a:sym typeface="Wingdings" panose="05000000000000000000" pitchFamily="2" charset="2"/>
            </a:endParaRPr>
          </a:p>
          <a:p>
            <a:pPr lvl="2"/>
            <a:endParaRPr lang="en-US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But all models showed precision between 0.65 and 0.85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945627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B71121-8B7D-4530-834F-1BC10B352090}"/>
              </a:ext>
            </a:extLst>
          </p:cNvPr>
          <p:cNvSpPr/>
          <p:nvPr/>
        </p:nvSpPr>
        <p:spPr>
          <a:xfrm>
            <a:off x="1" y="1955682"/>
            <a:ext cx="9169052" cy="3105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Refined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Decision Tree</a:t>
            </a: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All models showed precision between 0.65 - 0.85</a:t>
            </a:r>
          </a:p>
          <a:p>
            <a:pPr marL="0" indent="0" algn="ctr">
              <a:buNone/>
            </a:pPr>
            <a:endParaRPr lang="en-US" sz="3200" b="1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3200" b="1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3200" b="1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3200" b="1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3200" b="1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en-US" sz="3200" b="1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Max_depth</a:t>
            </a: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= 6  Easier to interpret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Training data precision = 0.928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Testing data precision  = 0.931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E40719E5-3A93-49C4-82DF-D32ECA2BD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5" y="2028341"/>
            <a:ext cx="7761768" cy="30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49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B71121-8B7D-4530-834F-1BC10B352090}"/>
              </a:ext>
            </a:extLst>
          </p:cNvPr>
          <p:cNvSpPr/>
          <p:nvPr/>
        </p:nvSpPr>
        <p:spPr>
          <a:xfrm>
            <a:off x="1" y="2022413"/>
            <a:ext cx="9169052" cy="36212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Refined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Decision Tree</a:t>
            </a:r>
          </a:p>
          <a:p>
            <a:pPr marL="0" indent="0" algn="ctr">
              <a:buNone/>
            </a:pPr>
            <a:r>
              <a:rPr lang="en-US" sz="3200" b="1" i="1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Max_depth</a:t>
            </a: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= 6  Easier to interpret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AE5E70E-7CF9-4A22-80A2-931A7E6A4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" y="2022413"/>
            <a:ext cx="9144000" cy="36212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7F2405-899A-4EE6-B726-BE2A54877D0C}"/>
              </a:ext>
            </a:extLst>
          </p:cNvPr>
          <p:cNvSpPr/>
          <p:nvPr/>
        </p:nvSpPr>
        <p:spPr>
          <a:xfrm>
            <a:off x="25052" y="570375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Most important parameters: </a:t>
            </a:r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Depth gradient; year 2019; receiver density = 2, temperature, particular zones</a:t>
            </a:r>
          </a:p>
        </p:txBody>
      </p:sp>
    </p:spTree>
    <p:extLst>
      <p:ext uri="{BB962C8B-B14F-4D97-AF65-F5344CB8AC3E}">
        <p14:creationId xmlns:p14="http://schemas.microsoft.com/office/powerpoint/2010/main" val="24805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Refined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Gradient Boosting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Tested: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Learning rate, max depth, n estimators (grid search)</a:t>
            </a:r>
          </a:p>
          <a:p>
            <a:pPr lvl="1"/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Best model (based on precision):</a:t>
            </a:r>
          </a:p>
          <a:p>
            <a:pPr lvl="1"/>
            <a:r>
              <a:rPr lang="en-US" sz="3200" dirty="0" err="1">
                <a:sym typeface="Wingdings" panose="05000000000000000000" pitchFamily="2" charset="2"/>
              </a:rPr>
              <a:t>Learning_rate</a:t>
            </a:r>
            <a:r>
              <a:rPr lang="en-US" sz="3200" dirty="0">
                <a:sym typeface="Wingdings" panose="05000000000000000000" pitchFamily="2" charset="2"/>
              </a:rPr>
              <a:t> = 0.75, </a:t>
            </a:r>
            <a:r>
              <a:rPr lang="en-US" sz="3200" dirty="0" err="1">
                <a:sym typeface="Wingdings" panose="05000000000000000000" pitchFamily="2" charset="2"/>
              </a:rPr>
              <a:t>max_depth</a:t>
            </a:r>
            <a:r>
              <a:rPr lang="en-US" sz="3200" dirty="0">
                <a:sym typeface="Wingdings" panose="05000000000000000000" pitchFamily="2" charset="2"/>
              </a:rPr>
              <a:t> = 8, </a:t>
            </a:r>
            <a:r>
              <a:rPr lang="en-US" sz="3200" dirty="0" err="1">
                <a:sym typeface="Wingdings" panose="05000000000000000000" pitchFamily="2" charset="2"/>
              </a:rPr>
              <a:t>n_estimators</a:t>
            </a:r>
            <a:r>
              <a:rPr lang="en-US" sz="3200" dirty="0">
                <a:sym typeface="Wingdings" panose="05000000000000000000" pitchFamily="2" charset="2"/>
              </a:rPr>
              <a:t> = 100</a:t>
            </a:r>
          </a:p>
          <a:p>
            <a:pPr lvl="2"/>
            <a:endParaRPr lang="en-US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But all models showed precision between 0.65 and 0.99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2327263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Refined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Gradient Boosting</a:t>
            </a: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All models showed precision between 0.65 - 0.99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490EF-255D-4916-B8D8-E4076D57AC40}"/>
              </a:ext>
            </a:extLst>
          </p:cNvPr>
          <p:cNvSpPr/>
          <p:nvPr/>
        </p:nvSpPr>
        <p:spPr>
          <a:xfrm>
            <a:off x="1" y="1955682"/>
            <a:ext cx="9169052" cy="4902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17014-0B66-4D98-8682-0EB7948F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3153" y="2080713"/>
            <a:ext cx="6282747" cy="45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27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Refined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Gradient Boosting</a:t>
            </a:r>
          </a:p>
          <a:p>
            <a:pPr marL="0" indent="0" algn="ctr">
              <a:buNone/>
            </a:pPr>
            <a:endParaRPr lang="en-US" sz="3200" b="1" i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Simplest model with decent precision: </a:t>
            </a:r>
          </a:p>
          <a:p>
            <a:pPr marL="0" indent="0" algn="ctr">
              <a:buNone/>
            </a:pPr>
            <a:r>
              <a:rPr lang="en-US" i="1" dirty="0" err="1">
                <a:sym typeface="Wingdings" panose="05000000000000000000" pitchFamily="2" charset="2"/>
              </a:rPr>
              <a:t>Learning_rate</a:t>
            </a:r>
            <a:r>
              <a:rPr lang="en-US" i="1" dirty="0">
                <a:sym typeface="Wingdings" panose="05000000000000000000" pitchFamily="2" charset="2"/>
              </a:rPr>
              <a:t> = 0.075, </a:t>
            </a:r>
            <a:r>
              <a:rPr lang="en-US" i="1" dirty="0" err="1">
                <a:sym typeface="Wingdings" panose="05000000000000000000" pitchFamily="2" charset="2"/>
              </a:rPr>
              <a:t>max_depth</a:t>
            </a:r>
            <a:r>
              <a:rPr lang="en-US" i="1" dirty="0">
                <a:sym typeface="Wingdings" panose="05000000000000000000" pitchFamily="2" charset="2"/>
              </a:rPr>
              <a:t> = 3, </a:t>
            </a:r>
            <a:r>
              <a:rPr lang="en-US" i="1" dirty="0" err="1">
                <a:sym typeface="Wingdings" panose="05000000000000000000" pitchFamily="2" charset="2"/>
              </a:rPr>
              <a:t>n_estimators</a:t>
            </a:r>
            <a:r>
              <a:rPr lang="en-US" i="1" dirty="0">
                <a:sym typeface="Wingdings" panose="05000000000000000000" pitchFamily="2" charset="2"/>
              </a:rPr>
              <a:t> = 100</a:t>
            </a:r>
          </a:p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Training data precision = 0.904</a:t>
            </a:r>
          </a:p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Testing data precision  = 0.903</a:t>
            </a:r>
          </a:p>
          <a:p>
            <a:pPr marL="0" indent="0" algn="ctr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Most important parameters: </a:t>
            </a:r>
          </a:p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Depth gradient; year 2019, 2015, 2018; receiver density = 2; temperature; particular zones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2108822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Refined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Gradient Boosting</a:t>
            </a:r>
          </a:p>
          <a:p>
            <a:pPr marL="0" indent="0" algn="ctr">
              <a:buNone/>
            </a:pPr>
            <a:endParaRPr lang="en-US" sz="3200" b="1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How does this model perform without receiver density as a predictor?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Estimate shark presence when receivers aren’t present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Best model (based on precision):</a:t>
            </a:r>
          </a:p>
          <a:p>
            <a:pPr lvl="1"/>
            <a:r>
              <a:rPr lang="en-US" sz="3200" dirty="0" err="1">
                <a:sym typeface="Wingdings" panose="05000000000000000000" pitchFamily="2" charset="2"/>
              </a:rPr>
              <a:t>Learning_rate</a:t>
            </a:r>
            <a:r>
              <a:rPr lang="en-US" sz="3200" dirty="0">
                <a:sym typeface="Wingdings" panose="05000000000000000000" pitchFamily="2" charset="2"/>
              </a:rPr>
              <a:t> = 0.75, </a:t>
            </a:r>
            <a:r>
              <a:rPr lang="en-US" sz="3200" dirty="0" err="1">
                <a:sym typeface="Wingdings" panose="05000000000000000000" pitchFamily="2" charset="2"/>
              </a:rPr>
              <a:t>max_depth</a:t>
            </a:r>
            <a:r>
              <a:rPr lang="en-US" sz="3200" dirty="0">
                <a:sym typeface="Wingdings" panose="05000000000000000000" pitchFamily="2" charset="2"/>
              </a:rPr>
              <a:t> = 8, </a:t>
            </a:r>
            <a:r>
              <a:rPr lang="en-US" sz="3200" dirty="0" err="1">
                <a:sym typeface="Wingdings" panose="05000000000000000000" pitchFamily="2" charset="2"/>
              </a:rPr>
              <a:t>n_estimators</a:t>
            </a:r>
            <a:r>
              <a:rPr lang="en-US" sz="3200" dirty="0">
                <a:sym typeface="Wingdings" panose="05000000000000000000" pitchFamily="2" charset="2"/>
              </a:rPr>
              <a:t> = 100</a:t>
            </a:r>
          </a:p>
          <a:p>
            <a:pPr lvl="2"/>
            <a:endParaRPr lang="en-US" sz="28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But all models still showed precision between 0.65 and 0.99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81928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Cal State University, Long Beach Shark Lab: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Receiver Deployment Log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When and where receivers were deployed</a:t>
            </a:r>
          </a:p>
          <a:p>
            <a:pPr lvl="1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algn="r"/>
            <a:r>
              <a:rPr lang="en-US" sz="3200" dirty="0">
                <a:sym typeface="Wingdings" panose="05000000000000000000" pitchFamily="2" charset="2"/>
              </a:rPr>
              <a:t>Transmitter Deployment Log </a:t>
            </a:r>
          </a:p>
          <a:p>
            <a:pPr lvl="1" algn="r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Tagging date, location, species</a:t>
            </a:r>
          </a:p>
          <a:p>
            <a:pPr lvl="1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Receiver Data (2012 – 2019) 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Detection data from nearby animals 	</a:t>
            </a:r>
            <a:endParaRPr lang="en-US" sz="2800" dirty="0"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Sources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FFBB6C8F-EE9C-4141-8D2D-C344DF1EF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5483">
            <a:off x="7995527" y="832362"/>
            <a:ext cx="496770" cy="203490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E9C54A8-8EA8-4358-839C-2252E953CBED}"/>
              </a:ext>
            </a:extLst>
          </p:cNvPr>
          <p:cNvGrpSpPr/>
          <p:nvPr/>
        </p:nvGrpSpPr>
        <p:grpSpPr>
          <a:xfrm>
            <a:off x="664409" y="3048546"/>
            <a:ext cx="3068599" cy="1432013"/>
            <a:chOff x="4896192" y="2835310"/>
            <a:chExt cx="3824756" cy="1784886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pic>
          <p:nvPicPr>
            <p:cNvPr id="16" name="Picture 4" descr="Image result for white shark clear background">
              <a:extLst>
                <a:ext uri="{FF2B5EF4-FFF2-40B4-BE49-F238E27FC236}">
                  <a16:creationId xmlns:a16="http://schemas.microsoft.com/office/drawing/2014/main" id="{699D41D0-55A6-4FE8-BB23-59C127184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Flowchart: Direct Access Storage 16">
              <a:extLst>
                <a:ext uri="{FF2B5EF4-FFF2-40B4-BE49-F238E27FC236}">
                  <a16:creationId xmlns:a16="http://schemas.microsoft.com/office/drawing/2014/main" id="{C36E7D42-FE93-454E-9194-095326A11C47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63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Refined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Gradient Boosting (without Receiver Density)</a:t>
            </a:r>
          </a:p>
          <a:p>
            <a:pPr marL="0" indent="0" algn="ctr">
              <a:buNone/>
            </a:pPr>
            <a:endParaRPr lang="en-US" sz="3200" b="1" i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Simplest model with decent precision: </a:t>
            </a:r>
          </a:p>
          <a:p>
            <a:pPr marL="0" indent="0" algn="ctr">
              <a:buNone/>
            </a:pPr>
            <a:r>
              <a:rPr lang="en-US" i="1" dirty="0" err="1">
                <a:sym typeface="Wingdings" panose="05000000000000000000" pitchFamily="2" charset="2"/>
              </a:rPr>
              <a:t>Learning_rate</a:t>
            </a:r>
            <a:r>
              <a:rPr lang="en-US" i="1" dirty="0">
                <a:sym typeface="Wingdings" panose="05000000000000000000" pitchFamily="2" charset="2"/>
              </a:rPr>
              <a:t> = 0.075, </a:t>
            </a:r>
            <a:r>
              <a:rPr lang="en-US" i="1" dirty="0" err="1">
                <a:sym typeface="Wingdings" panose="05000000000000000000" pitchFamily="2" charset="2"/>
              </a:rPr>
              <a:t>max_depth</a:t>
            </a:r>
            <a:r>
              <a:rPr lang="en-US" i="1" dirty="0">
                <a:sym typeface="Wingdings" panose="05000000000000000000" pitchFamily="2" charset="2"/>
              </a:rPr>
              <a:t> = 3, </a:t>
            </a:r>
            <a:r>
              <a:rPr lang="en-US" i="1" dirty="0" err="1">
                <a:sym typeface="Wingdings" panose="05000000000000000000" pitchFamily="2" charset="2"/>
              </a:rPr>
              <a:t>n_estimators</a:t>
            </a:r>
            <a:r>
              <a:rPr lang="en-US" i="1" dirty="0">
                <a:sym typeface="Wingdings" panose="05000000000000000000" pitchFamily="2" charset="2"/>
              </a:rPr>
              <a:t> = 100</a:t>
            </a:r>
          </a:p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Training data precision = 0.916</a:t>
            </a:r>
          </a:p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Testing data precision  = 0.9156</a:t>
            </a:r>
          </a:p>
          <a:p>
            <a:pPr marL="0" indent="0" algn="ctr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Most important parameters: </a:t>
            </a:r>
          </a:p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Depth gradient; year 2019, 2015, 2018; temperature; particular zones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3434937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Refined Machine Learning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i="1" dirty="0">
                <a:sym typeface="Wingdings" panose="05000000000000000000" pitchFamily="2" charset="2"/>
              </a:rPr>
              <a:t>K Nearest Neighbors (without Receiver Density)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Tested: 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Nearest Neighbors ranging from 1-30, uniform and distance weighting (grid search)</a:t>
            </a:r>
          </a:p>
          <a:p>
            <a:pPr lvl="1"/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Best model (based on precision):</a:t>
            </a:r>
          </a:p>
          <a:p>
            <a:pPr lvl="1"/>
            <a:r>
              <a:rPr lang="en-US" sz="3200" dirty="0">
                <a:sym typeface="Wingdings" panose="05000000000000000000" pitchFamily="2" charset="2"/>
              </a:rPr>
              <a:t>Nearest neighbors = 1, uniform weighting</a:t>
            </a:r>
          </a:p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Testing data precision  = 0.999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</p:spTree>
    <p:extLst>
      <p:ext uri="{BB962C8B-B14F-4D97-AF65-F5344CB8AC3E}">
        <p14:creationId xmlns:p14="http://schemas.microsoft.com/office/powerpoint/2010/main" val="1510880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Methods: Optimal Sample Size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1063256"/>
            <a:ext cx="8717280" cy="559662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ym typeface="Wingdings" panose="05000000000000000000" pitchFamily="2" charset="2"/>
              </a:rPr>
              <a:t>Sample sizes using 2</a:t>
            </a:r>
            <a:r>
              <a:rPr lang="en-US" sz="3200" baseline="30000" dirty="0">
                <a:sym typeface="Wingdings" panose="05000000000000000000" pitchFamily="2" charset="2"/>
              </a:rPr>
              <a:t>8</a:t>
            </a:r>
            <a:r>
              <a:rPr lang="en-US" sz="3200" dirty="0">
                <a:sym typeface="Wingdings" panose="05000000000000000000" pitchFamily="2" charset="2"/>
              </a:rPr>
              <a:t> … 2</a:t>
            </a:r>
            <a:r>
              <a:rPr lang="en-US" sz="3200" baseline="30000" dirty="0">
                <a:sym typeface="Wingdings" panose="05000000000000000000" pitchFamily="2" charset="2"/>
              </a:rPr>
              <a:t>n</a:t>
            </a:r>
            <a:r>
              <a:rPr lang="en-US" sz="3200" dirty="0">
                <a:sym typeface="Wingdings" panose="05000000000000000000" pitchFamily="2" charset="2"/>
              </a:rPr>
              <a:t> … 2</a:t>
            </a:r>
            <a:r>
              <a:rPr lang="en-US" sz="3200" baseline="30000" dirty="0">
                <a:sym typeface="Wingdings" panose="05000000000000000000" pitchFamily="2" charset="2"/>
              </a:rPr>
              <a:t>14</a:t>
            </a:r>
            <a:r>
              <a:rPr lang="en-US" sz="3200" dirty="0">
                <a:sym typeface="Wingdings" panose="05000000000000000000" pitchFamily="2" charset="2"/>
              </a:rPr>
              <a:t> random samples</a:t>
            </a:r>
          </a:p>
          <a:p>
            <a:r>
              <a:rPr lang="en-US" sz="3200" dirty="0">
                <a:sym typeface="Wingdings" panose="05000000000000000000" pitchFamily="2" charset="2"/>
              </a:rPr>
              <a:t>100 iterations for each sample size</a:t>
            </a:r>
          </a:p>
          <a:p>
            <a:r>
              <a:rPr lang="en-US" sz="3200" dirty="0">
                <a:sym typeface="Wingdings" panose="05000000000000000000" pitchFamily="2" charset="2"/>
              </a:rPr>
              <a:t>Tested using the Decision Tree Classifier</a:t>
            </a:r>
          </a:p>
          <a:p>
            <a:r>
              <a:rPr lang="en-US" sz="3200" dirty="0">
                <a:sym typeface="Wingdings" panose="05000000000000000000" pitchFamily="2" charset="2"/>
              </a:rPr>
              <a:t>Average precision score using </a:t>
            </a:r>
            <a:r>
              <a:rPr lang="en-US" sz="3200" i="1" dirty="0" err="1">
                <a:sym typeface="Wingdings" panose="05000000000000000000" pitchFamily="2" charset="2"/>
              </a:rPr>
              <a:t>cross_val_score</a:t>
            </a:r>
            <a:r>
              <a:rPr lang="en-US" sz="3200" i="1" dirty="0"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with 3 folds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B0BA07-526D-4810-B922-F8246108C76B}"/>
              </a:ext>
            </a:extLst>
          </p:cNvPr>
          <p:cNvSpPr/>
          <p:nvPr/>
        </p:nvSpPr>
        <p:spPr>
          <a:xfrm>
            <a:off x="834078" y="5027871"/>
            <a:ext cx="228600" cy="2286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401F65-D8A1-4821-874F-279D63F76341}"/>
              </a:ext>
            </a:extLst>
          </p:cNvPr>
          <p:cNvSpPr/>
          <p:nvPr/>
        </p:nvSpPr>
        <p:spPr>
          <a:xfrm>
            <a:off x="618190" y="5258686"/>
            <a:ext cx="228600" cy="2286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2CA8D8-ABF8-4BDF-9ECE-007BF4DB502E}"/>
              </a:ext>
            </a:extLst>
          </p:cNvPr>
          <p:cNvSpPr/>
          <p:nvPr/>
        </p:nvSpPr>
        <p:spPr>
          <a:xfrm>
            <a:off x="1051445" y="5258686"/>
            <a:ext cx="228600" cy="2286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EF9492-97B2-4704-BC12-CBDBDF60611B}"/>
              </a:ext>
            </a:extLst>
          </p:cNvPr>
          <p:cNvSpPr/>
          <p:nvPr/>
        </p:nvSpPr>
        <p:spPr>
          <a:xfrm>
            <a:off x="1057062" y="4830069"/>
            <a:ext cx="228600" cy="2286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CC2817-FF77-4BC8-93F8-5076929CAC4B}"/>
              </a:ext>
            </a:extLst>
          </p:cNvPr>
          <p:cNvSpPr/>
          <p:nvPr/>
        </p:nvSpPr>
        <p:spPr>
          <a:xfrm>
            <a:off x="598342" y="4827674"/>
            <a:ext cx="228600" cy="2286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1428DC-2259-432D-BAC9-D8659585C14C}"/>
              </a:ext>
            </a:extLst>
          </p:cNvPr>
          <p:cNvSpPr/>
          <p:nvPr/>
        </p:nvSpPr>
        <p:spPr>
          <a:xfrm>
            <a:off x="821365" y="5491716"/>
            <a:ext cx="228600" cy="2286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061FAB-F9C0-47FD-8B75-350864F6CC39}"/>
              </a:ext>
            </a:extLst>
          </p:cNvPr>
          <p:cNvSpPr/>
          <p:nvPr/>
        </p:nvSpPr>
        <p:spPr>
          <a:xfrm>
            <a:off x="3676819" y="4554978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742722-A9B9-4206-BC36-8130154ABF31}"/>
              </a:ext>
            </a:extLst>
          </p:cNvPr>
          <p:cNvSpPr/>
          <p:nvPr/>
        </p:nvSpPr>
        <p:spPr>
          <a:xfrm>
            <a:off x="3460931" y="4785793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016DDC-C6DC-4314-A8E3-C5F46812B453}"/>
              </a:ext>
            </a:extLst>
          </p:cNvPr>
          <p:cNvSpPr/>
          <p:nvPr/>
        </p:nvSpPr>
        <p:spPr>
          <a:xfrm>
            <a:off x="3894186" y="4785793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D487DC-E5AD-4719-8768-A7BAFFBA8860}"/>
              </a:ext>
            </a:extLst>
          </p:cNvPr>
          <p:cNvSpPr/>
          <p:nvPr/>
        </p:nvSpPr>
        <p:spPr>
          <a:xfrm>
            <a:off x="3899803" y="4357176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6D7155-B7E7-4C8A-982A-D05CDC348224}"/>
              </a:ext>
            </a:extLst>
          </p:cNvPr>
          <p:cNvSpPr/>
          <p:nvPr/>
        </p:nvSpPr>
        <p:spPr>
          <a:xfrm>
            <a:off x="3441083" y="4354781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39ACDE-73B7-4987-A270-9F1B9F6ADA03}"/>
              </a:ext>
            </a:extLst>
          </p:cNvPr>
          <p:cNvSpPr/>
          <p:nvPr/>
        </p:nvSpPr>
        <p:spPr>
          <a:xfrm>
            <a:off x="3664106" y="5018823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420A83-E804-4800-B8E9-096D1377BA84}"/>
              </a:ext>
            </a:extLst>
          </p:cNvPr>
          <p:cNvSpPr/>
          <p:nvPr/>
        </p:nvSpPr>
        <p:spPr>
          <a:xfrm>
            <a:off x="4251217" y="533332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3C3F56-121A-459D-AEF1-140F5B026D8E}"/>
              </a:ext>
            </a:extLst>
          </p:cNvPr>
          <p:cNvSpPr/>
          <p:nvPr/>
        </p:nvSpPr>
        <p:spPr>
          <a:xfrm>
            <a:off x="4035329" y="5564135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368B95-B340-4E4D-863F-8FC611CC907F}"/>
              </a:ext>
            </a:extLst>
          </p:cNvPr>
          <p:cNvSpPr/>
          <p:nvPr/>
        </p:nvSpPr>
        <p:spPr>
          <a:xfrm>
            <a:off x="4468584" y="5564135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0E6027-495F-492D-BD18-794C735844A7}"/>
              </a:ext>
            </a:extLst>
          </p:cNvPr>
          <p:cNvSpPr/>
          <p:nvPr/>
        </p:nvSpPr>
        <p:spPr>
          <a:xfrm>
            <a:off x="4474201" y="5135518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15BADB0-00C1-4A32-948C-FD571B56B2EA}"/>
              </a:ext>
            </a:extLst>
          </p:cNvPr>
          <p:cNvSpPr/>
          <p:nvPr/>
        </p:nvSpPr>
        <p:spPr>
          <a:xfrm>
            <a:off x="4015481" y="5133123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6B5456-D05C-412A-89F5-52CE6CF2D188}"/>
              </a:ext>
            </a:extLst>
          </p:cNvPr>
          <p:cNvSpPr/>
          <p:nvPr/>
        </p:nvSpPr>
        <p:spPr>
          <a:xfrm>
            <a:off x="4238504" y="5797165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F19FE7-00DB-4509-95DB-90C26853B55C}"/>
              </a:ext>
            </a:extLst>
          </p:cNvPr>
          <p:cNvSpPr/>
          <p:nvPr/>
        </p:nvSpPr>
        <p:spPr>
          <a:xfrm>
            <a:off x="3542606" y="5460662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4E977D-0BDA-4933-86F3-82A56C29E7F6}"/>
              </a:ext>
            </a:extLst>
          </p:cNvPr>
          <p:cNvSpPr/>
          <p:nvPr/>
        </p:nvSpPr>
        <p:spPr>
          <a:xfrm>
            <a:off x="3326718" y="5691477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D18C415-A30D-49A2-9B0C-36F995A4B586}"/>
              </a:ext>
            </a:extLst>
          </p:cNvPr>
          <p:cNvSpPr/>
          <p:nvPr/>
        </p:nvSpPr>
        <p:spPr>
          <a:xfrm>
            <a:off x="3759973" y="5691477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83F0A6B-C32E-4A69-8856-D4A2E7139721}"/>
              </a:ext>
            </a:extLst>
          </p:cNvPr>
          <p:cNvSpPr/>
          <p:nvPr/>
        </p:nvSpPr>
        <p:spPr>
          <a:xfrm>
            <a:off x="3765590" y="526286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28E294F-1F0D-4612-85A4-54028FCDE835}"/>
              </a:ext>
            </a:extLst>
          </p:cNvPr>
          <p:cNvSpPr/>
          <p:nvPr/>
        </p:nvSpPr>
        <p:spPr>
          <a:xfrm>
            <a:off x="3306870" y="5260465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F1FEAC9-5E32-4959-B1D3-1942B13807C7}"/>
              </a:ext>
            </a:extLst>
          </p:cNvPr>
          <p:cNvSpPr/>
          <p:nvPr/>
        </p:nvSpPr>
        <p:spPr>
          <a:xfrm>
            <a:off x="3529893" y="5924507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3D38B9-D714-4D02-AAC2-C31D3D4C48BE}"/>
              </a:ext>
            </a:extLst>
          </p:cNvPr>
          <p:cNvSpPr/>
          <p:nvPr/>
        </p:nvSpPr>
        <p:spPr>
          <a:xfrm>
            <a:off x="6546563" y="4891481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C22833F-7B46-4C2C-A22D-48255F231071}"/>
              </a:ext>
            </a:extLst>
          </p:cNvPr>
          <p:cNvSpPr/>
          <p:nvPr/>
        </p:nvSpPr>
        <p:spPr>
          <a:xfrm>
            <a:off x="6330675" y="5122296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622101-9ECD-4EFE-A8A3-47C9A9CF78C8}"/>
              </a:ext>
            </a:extLst>
          </p:cNvPr>
          <p:cNvSpPr/>
          <p:nvPr/>
        </p:nvSpPr>
        <p:spPr>
          <a:xfrm>
            <a:off x="6763930" y="5122296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B8A1E7-5DEE-4D77-AF81-69549114519D}"/>
              </a:ext>
            </a:extLst>
          </p:cNvPr>
          <p:cNvSpPr/>
          <p:nvPr/>
        </p:nvSpPr>
        <p:spPr>
          <a:xfrm>
            <a:off x="6769547" y="4693679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424F50-BA04-4758-BD3D-FB188A4763E7}"/>
              </a:ext>
            </a:extLst>
          </p:cNvPr>
          <p:cNvSpPr/>
          <p:nvPr/>
        </p:nvSpPr>
        <p:spPr>
          <a:xfrm>
            <a:off x="6310827" y="4691284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A32030-CDC3-4B5E-98EB-57216A07E74D}"/>
              </a:ext>
            </a:extLst>
          </p:cNvPr>
          <p:cNvSpPr/>
          <p:nvPr/>
        </p:nvSpPr>
        <p:spPr>
          <a:xfrm>
            <a:off x="6533850" y="5355326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06DF2B-A318-49AC-AC5E-529463F4AF4E}"/>
              </a:ext>
            </a:extLst>
          </p:cNvPr>
          <p:cNvSpPr/>
          <p:nvPr/>
        </p:nvSpPr>
        <p:spPr>
          <a:xfrm>
            <a:off x="7120961" y="5669823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945380-45D3-4EB1-BFEE-7A565764BB11}"/>
              </a:ext>
            </a:extLst>
          </p:cNvPr>
          <p:cNvSpPr/>
          <p:nvPr/>
        </p:nvSpPr>
        <p:spPr>
          <a:xfrm>
            <a:off x="6905073" y="5900638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3116B72-EBC5-491C-AA2F-F9D2E5E9946F}"/>
              </a:ext>
            </a:extLst>
          </p:cNvPr>
          <p:cNvSpPr/>
          <p:nvPr/>
        </p:nvSpPr>
        <p:spPr>
          <a:xfrm>
            <a:off x="7338328" y="5900638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DDC0BA3-8B83-43C9-BBCA-088A74D700DC}"/>
              </a:ext>
            </a:extLst>
          </p:cNvPr>
          <p:cNvSpPr/>
          <p:nvPr/>
        </p:nvSpPr>
        <p:spPr>
          <a:xfrm>
            <a:off x="7343945" y="5472021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A32882F-318B-49F9-9C5E-D4BC8F25CDEB}"/>
              </a:ext>
            </a:extLst>
          </p:cNvPr>
          <p:cNvSpPr/>
          <p:nvPr/>
        </p:nvSpPr>
        <p:spPr>
          <a:xfrm>
            <a:off x="6885225" y="5469626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B528392-A453-4748-BD34-A8DA7455BC0A}"/>
              </a:ext>
            </a:extLst>
          </p:cNvPr>
          <p:cNvSpPr/>
          <p:nvPr/>
        </p:nvSpPr>
        <p:spPr>
          <a:xfrm>
            <a:off x="7108248" y="6133668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CE93E39-10D2-451C-8AE2-404BA52D447E}"/>
              </a:ext>
            </a:extLst>
          </p:cNvPr>
          <p:cNvSpPr/>
          <p:nvPr/>
        </p:nvSpPr>
        <p:spPr>
          <a:xfrm>
            <a:off x="6412350" y="5797165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E37735E-355D-4C6E-AA0A-E27FA2235B94}"/>
              </a:ext>
            </a:extLst>
          </p:cNvPr>
          <p:cNvSpPr/>
          <p:nvPr/>
        </p:nvSpPr>
        <p:spPr>
          <a:xfrm>
            <a:off x="6196462" y="6027980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ABF2029-0B7E-4301-A6BA-3BC1D4F00745}"/>
              </a:ext>
            </a:extLst>
          </p:cNvPr>
          <p:cNvSpPr/>
          <p:nvPr/>
        </p:nvSpPr>
        <p:spPr>
          <a:xfrm>
            <a:off x="6629717" y="6027980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A0F74C4-F4D4-430B-8EB2-4D0C43AE300A}"/>
              </a:ext>
            </a:extLst>
          </p:cNvPr>
          <p:cNvSpPr/>
          <p:nvPr/>
        </p:nvSpPr>
        <p:spPr>
          <a:xfrm>
            <a:off x="6635334" y="5599363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701B99A-7DC4-41BD-9471-06F4F8E7AFF5}"/>
              </a:ext>
            </a:extLst>
          </p:cNvPr>
          <p:cNvSpPr/>
          <p:nvPr/>
        </p:nvSpPr>
        <p:spPr>
          <a:xfrm>
            <a:off x="6176614" y="5596968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85C2C8-356A-4BF5-A53E-78A4B6369AAB}"/>
              </a:ext>
            </a:extLst>
          </p:cNvPr>
          <p:cNvSpPr/>
          <p:nvPr/>
        </p:nvSpPr>
        <p:spPr>
          <a:xfrm>
            <a:off x="6399637" y="6261010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6E5E695-7C70-4F20-B615-D9BC6D7B919C}"/>
              </a:ext>
            </a:extLst>
          </p:cNvPr>
          <p:cNvSpPr/>
          <p:nvPr/>
        </p:nvSpPr>
        <p:spPr>
          <a:xfrm>
            <a:off x="7386669" y="3838546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0B2501E-BBBE-4059-B3A6-D31757EA488A}"/>
              </a:ext>
            </a:extLst>
          </p:cNvPr>
          <p:cNvSpPr/>
          <p:nvPr/>
        </p:nvSpPr>
        <p:spPr>
          <a:xfrm>
            <a:off x="7170781" y="4069361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82BE5E-2D21-4487-A719-F7417D460FF8}"/>
              </a:ext>
            </a:extLst>
          </p:cNvPr>
          <p:cNvSpPr/>
          <p:nvPr/>
        </p:nvSpPr>
        <p:spPr>
          <a:xfrm>
            <a:off x="7604036" y="4069361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46D705B-D2E7-4024-8AA3-9107D7B63494}"/>
              </a:ext>
            </a:extLst>
          </p:cNvPr>
          <p:cNvSpPr/>
          <p:nvPr/>
        </p:nvSpPr>
        <p:spPr>
          <a:xfrm>
            <a:off x="7609653" y="3640744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EDB0102-09C2-4FD3-A3D3-5223CD1E91B2}"/>
              </a:ext>
            </a:extLst>
          </p:cNvPr>
          <p:cNvSpPr/>
          <p:nvPr/>
        </p:nvSpPr>
        <p:spPr>
          <a:xfrm>
            <a:off x="7150933" y="3638349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E6031A4-6324-446B-8A8F-29780D9AA013}"/>
              </a:ext>
            </a:extLst>
          </p:cNvPr>
          <p:cNvSpPr/>
          <p:nvPr/>
        </p:nvSpPr>
        <p:spPr>
          <a:xfrm>
            <a:off x="7373956" y="4302391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1F0B485-2C7F-466A-9648-E98C0B3EF578}"/>
              </a:ext>
            </a:extLst>
          </p:cNvPr>
          <p:cNvSpPr/>
          <p:nvPr/>
        </p:nvSpPr>
        <p:spPr>
          <a:xfrm>
            <a:off x="7961067" y="4616888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2483EAB-0113-421D-B056-86012B603FF5}"/>
              </a:ext>
            </a:extLst>
          </p:cNvPr>
          <p:cNvSpPr/>
          <p:nvPr/>
        </p:nvSpPr>
        <p:spPr>
          <a:xfrm>
            <a:off x="7745179" y="4847703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4636EE5-A161-436E-83FD-11808CC1EEB0}"/>
              </a:ext>
            </a:extLst>
          </p:cNvPr>
          <p:cNvSpPr/>
          <p:nvPr/>
        </p:nvSpPr>
        <p:spPr>
          <a:xfrm>
            <a:off x="8178434" y="4847703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99EC24E-352B-485A-8B72-272F2CC50709}"/>
              </a:ext>
            </a:extLst>
          </p:cNvPr>
          <p:cNvSpPr/>
          <p:nvPr/>
        </p:nvSpPr>
        <p:spPr>
          <a:xfrm>
            <a:off x="8184051" y="4419086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124AC4-7F12-4223-BF53-798046CC2965}"/>
              </a:ext>
            </a:extLst>
          </p:cNvPr>
          <p:cNvSpPr/>
          <p:nvPr/>
        </p:nvSpPr>
        <p:spPr>
          <a:xfrm>
            <a:off x="7725331" y="4416691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DCCE9EB-A8F9-47F7-829D-B1197ED050D8}"/>
              </a:ext>
            </a:extLst>
          </p:cNvPr>
          <p:cNvSpPr/>
          <p:nvPr/>
        </p:nvSpPr>
        <p:spPr>
          <a:xfrm>
            <a:off x="7948354" y="5080733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4F3F9D-2C2E-4D17-BC80-F324815DB449}"/>
              </a:ext>
            </a:extLst>
          </p:cNvPr>
          <p:cNvSpPr/>
          <p:nvPr/>
        </p:nvSpPr>
        <p:spPr>
          <a:xfrm>
            <a:off x="7252456" y="4744230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9CA297C-532B-4896-BA27-BC100F30D3DA}"/>
              </a:ext>
            </a:extLst>
          </p:cNvPr>
          <p:cNvSpPr/>
          <p:nvPr/>
        </p:nvSpPr>
        <p:spPr>
          <a:xfrm>
            <a:off x="7036568" y="4975045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65D5A81-9676-456F-8595-60A64633EC11}"/>
              </a:ext>
            </a:extLst>
          </p:cNvPr>
          <p:cNvSpPr/>
          <p:nvPr/>
        </p:nvSpPr>
        <p:spPr>
          <a:xfrm>
            <a:off x="7469823" y="4975045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BAEB35-37CB-4F5A-8F92-4B1C85D6C61A}"/>
              </a:ext>
            </a:extLst>
          </p:cNvPr>
          <p:cNvSpPr/>
          <p:nvPr/>
        </p:nvSpPr>
        <p:spPr>
          <a:xfrm>
            <a:off x="7475440" y="4546428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239E06E-CF3A-4BB8-84FC-4979AB84FCC1}"/>
              </a:ext>
            </a:extLst>
          </p:cNvPr>
          <p:cNvSpPr/>
          <p:nvPr/>
        </p:nvSpPr>
        <p:spPr>
          <a:xfrm>
            <a:off x="7016720" y="4544033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A81CFFE-111A-4229-8E6F-5F221417B0D3}"/>
              </a:ext>
            </a:extLst>
          </p:cNvPr>
          <p:cNvSpPr/>
          <p:nvPr/>
        </p:nvSpPr>
        <p:spPr>
          <a:xfrm>
            <a:off x="7239743" y="5208075"/>
            <a:ext cx="228600" cy="2286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51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93B8111-704A-4F97-89C9-B6B16720AE66}"/>
              </a:ext>
            </a:extLst>
          </p:cNvPr>
          <p:cNvSpPr/>
          <p:nvPr/>
        </p:nvSpPr>
        <p:spPr>
          <a:xfrm>
            <a:off x="1140392" y="1135294"/>
            <a:ext cx="6863215" cy="4587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Optimal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F650A-6A08-4C2C-80AB-0B47928615B7}"/>
              </a:ext>
            </a:extLst>
          </p:cNvPr>
          <p:cNvSpPr txBox="1"/>
          <p:nvPr/>
        </p:nvSpPr>
        <p:spPr>
          <a:xfrm>
            <a:off x="5792807" y="610032"/>
            <a:ext cx="3376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*Data in this analysis used method 2 for jackknifing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446EF35-A00B-4955-9D00-77D81ED55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92" y="1316144"/>
            <a:ext cx="6609844" cy="4406562"/>
          </a:xfrm>
          <a:prstGeom prst="rect">
            <a:avLst/>
          </a:prstGeom>
        </p:spPr>
      </p:pic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6DFBF8-DCA6-44CB-8153-B57DBCF1C05C}"/>
              </a:ext>
            </a:extLst>
          </p:cNvPr>
          <p:cNvSpPr txBox="1">
            <a:spLocks/>
          </p:cNvSpPr>
          <p:nvPr/>
        </p:nvSpPr>
        <p:spPr>
          <a:xfrm>
            <a:off x="213360" y="6059715"/>
            <a:ext cx="8717280" cy="60016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ym typeface="Wingdings" panose="05000000000000000000" pitchFamily="2" charset="2"/>
              </a:rPr>
              <a:t>Precision scores plateau around 4000 samples</a:t>
            </a:r>
          </a:p>
        </p:txBody>
      </p:sp>
    </p:spTree>
    <p:extLst>
      <p:ext uri="{BB962C8B-B14F-4D97-AF65-F5344CB8AC3E}">
        <p14:creationId xmlns:p14="http://schemas.microsoft.com/office/powerpoint/2010/main" val="1439815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Discussion: Choosing the Best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D7EAD2-4605-4E50-8D25-39B7EEE1C834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Best model should reduce the probability of false negatives (training data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only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where receivers are present)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Likely depends on the audience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Users that want to be able to understand how the decision was made</a:t>
            </a:r>
          </a:p>
          <a:p>
            <a:pPr lvl="2"/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Decision Tree: Lay out the exact results but with lower confidence</a:t>
            </a:r>
          </a:p>
          <a:p>
            <a:pPr lvl="2"/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Users that want just “shark likely present” vs “shark likely absent” with precision estimate</a:t>
            </a:r>
          </a:p>
          <a:p>
            <a:pPr lvl="2"/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Gradient Boosting (high confidence)</a:t>
            </a:r>
          </a:p>
          <a:p>
            <a:pPr lvl="2"/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K Nearest Neighbors (highest confidence, longer testing time)</a:t>
            </a:r>
          </a:p>
        </p:txBody>
      </p:sp>
    </p:spTree>
    <p:extLst>
      <p:ext uri="{BB962C8B-B14F-4D97-AF65-F5344CB8AC3E}">
        <p14:creationId xmlns:p14="http://schemas.microsoft.com/office/powerpoint/2010/main" val="2862927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50B000-CE41-429E-B918-4587944F26E8}"/>
              </a:ext>
            </a:extLst>
          </p:cNvPr>
          <p:cNvSpPr/>
          <p:nvPr/>
        </p:nvSpPr>
        <p:spPr>
          <a:xfrm>
            <a:off x="0" y="5181600"/>
            <a:ext cx="9144000" cy="1676400"/>
          </a:xfrm>
          <a:prstGeom prst="rect">
            <a:avLst/>
          </a:prstGeom>
          <a:solidFill>
            <a:srgbClr val="4472C4">
              <a:alpha val="6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Discussion: Choosing the Best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D7EAD2-4605-4E50-8D25-39B7EEE1C834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Likely depends on the audience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Users that want to figure out where to put receivers</a:t>
            </a:r>
          </a:p>
          <a:p>
            <a:pPr lvl="2"/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Gradient Boosting or K Nearest Neighbors using previous environmental data for potential regions</a:t>
            </a:r>
          </a:p>
          <a:p>
            <a:pPr lvl="2"/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Users that want to fill in gaps in historical data</a:t>
            </a:r>
          </a:p>
          <a:p>
            <a:pPr lvl="2"/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K Nearest Neighbors (highest confidence)</a:t>
            </a:r>
          </a:p>
          <a:p>
            <a:pPr lvl="2"/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Users that are studying a different species</a:t>
            </a:r>
          </a:p>
          <a:p>
            <a:pPr lvl="2"/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Decision Tree can predict sound results at smaller sample sizes (n = 4000)</a:t>
            </a:r>
          </a:p>
        </p:txBody>
      </p:sp>
      <p:pic>
        <p:nvPicPr>
          <p:cNvPr id="14" name="Picture 4" descr="Image result for white shark clear background">
            <a:extLst>
              <a:ext uri="{FF2B5EF4-FFF2-40B4-BE49-F238E27FC236}">
                <a16:creationId xmlns:a16="http://schemas.microsoft.com/office/drawing/2014/main" id="{06288404-B8F5-485A-9377-5616E0A22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10" b="90000" l="3556" r="96333">
                        <a14:foregroundMark x1="7222" y1="24048" x2="7222" y2="24048"/>
                        <a14:foregroundMark x1="3556" y1="24048" x2="3556" y2="24048"/>
                        <a14:foregroundMark x1="3778" y1="24286" x2="10333" y2="31905"/>
                        <a14:foregroundMark x1="5444" y1="30952" x2="8889" y2="41190"/>
                        <a14:foregroundMark x1="8889" y1="41190" x2="11000" y2="41190"/>
                        <a14:foregroundMark x1="19333" y1="23571" x2="20333" y2="27857"/>
                        <a14:foregroundMark x1="21111" y1="58095" x2="25556" y2="69524"/>
                        <a14:foregroundMark x1="25556" y1="69524" x2="36000" y2="76905"/>
                        <a14:foregroundMark x1="49889" y1="15714" x2="48333" y2="3810"/>
                        <a14:foregroundMark x1="48333" y1="3810" x2="48333" y2="3810"/>
                        <a14:foregroundMark x1="71000" y1="69762" x2="76333" y2="65476"/>
                        <a14:foregroundMark x1="76333" y1="65476" x2="76444" y2="65476"/>
                        <a14:foregroundMark x1="74444" y1="49762" x2="74556" y2="52143"/>
                        <a14:foregroundMark x1="91111" y1="46429" x2="92333" y2="54286"/>
                        <a14:foregroundMark x1="89889" y1="65000" x2="90889" y2="58095"/>
                        <a14:foregroundMark x1="93222" y1="65952" x2="92333" y2="57381"/>
                        <a14:foregroundMark x1="93556" y1="42619" x2="95000" y2="29762"/>
                        <a14:foregroundMark x1="95000" y1="29762" x2="96333" y2="28333"/>
                        <a14:foregroundMark x1="94889" y1="75238" x2="90111" y2="65952"/>
                        <a14:foregroundMark x1="90111" y1="65952" x2="84444" y2="60476"/>
                        <a14:foregroundMark x1="84444" y1="60476" x2="75889" y2="62857"/>
                        <a14:foregroundMark x1="69222" y1="84286" x2="55889" y2="74762"/>
                        <a14:foregroundMark x1="55889" y1="74762" x2="42111" y2="70238"/>
                        <a14:foregroundMark x1="42111" y1="70238" x2="38444" y2="71190"/>
                        <a14:foregroundMark x1="76000" y1="86429" x2="71222" y2="80714"/>
                        <a14:foregroundMark x1="80889" y1="89048" x2="75556" y2="85238"/>
                        <a14:foregroundMark x1="75556" y1="85238" x2="75556" y2="85238"/>
                        <a14:foregroundMark x1="47444" y1="12619" x2="46333" y2="25000"/>
                        <a14:foregroundMark x1="46333" y1="25000" x2="44000" y2="35476"/>
                        <a14:foregroundMark x1="15333" y1="19286" x2="17333" y2="28571"/>
                        <a14:foregroundMark x1="26111" y1="19286" x2="20444" y2="18095"/>
                        <a14:foregroundMark x1="20444" y1="18095" x2="20444" y2="18095"/>
                        <a14:foregroundMark x1="31333" y1="48810" x2="24778" y2="47857"/>
                        <a14:foregroundMark x1="24778" y1="47857" x2="22000" y2="59286"/>
                        <a14:foregroundMark x1="22000" y1="59286" x2="22556" y2="71190"/>
                        <a14:foregroundMark x1="22556" y1="71190" x2="22889" y2="72381"/>
                        <a14:foregroundMark x1="26333" y1="37381" x2="27444" y2="82381"/>
                        <a14:foregroundMark x1="27444" y1="82381" x2="27222" y2="82381"/>
                        <a14:foregroundMark x1="21000" y1="88810" x2="29667" y2="78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6238" y="5295786"/>
            <a:ext cx="2923056" cy="136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white shark clear background">
            <a:extLst>
              <a:ext uri="{FF2B5EF4-FFF2-40B4-BE49-F238E27FC236}">
                <a16:creationId xmlns:a16="http://schemas.microsoft.com/office/drawing/2014/main" id="{6681F556-696B-4D83-90AB-811F169E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10" b="90000" l="3556" r="96333">
                        <a14:foregroundMark x1="7222" y1="24048" x2="7222" y2="24048"/>
                        <a14:foregroundMark x1="3556" y1="24048" x2="3556" y2="24048"/>
                        <a14:foregroundMark x1="3778" y1="24286" x2="10333" y2="31905"/>
                        <a14:foregroundMark x1="5444" y1="30952" x2="8889" y2="41190"/>
                        <a14:foregroundMark x1="8889" y1="41190" x2="11000" y2="41190"/>
                        <a14:foregroundMark x1="19333" y1="23571" x2="20333" y2="27857"/>
                        <a14:foregroundMark x1="21111" y1="58095" x2="25556" y2="69524"/>
                        <a14:foregroundMark x1="25556" y1="69524" x2="36000" y2="76905"/>
                        <a14:foregroundMark x1="49889" y1="15714" x2="48333" y2="3810"/>
                        <a14:foregroundMark x1="48333" y1="3810" x2="48333" y2="3810"/>
                        <a14:foregroundMark x1="71000" y1="69762" x2="76333" y2="65476"/>
                        <a14:foregroundMark x1="76333" y1="65476" x2="76444" y2="65476"/>
                        <a14:foregroundMark x1="74444" y1="49762" x2="74556" y2="52143"/>
                        <a14:foregroundMark x1="91111" y1="46429" x2="92333" y2="54286"/>
                        <a14:foregroundMark x1="89889" y1="65000" x2="90889" y2="58095"/>
                        <a14:foregroundMark x1="93222" y1="65952" x2="92333" y2="57381"/>
                        <a14:foregroundMark x1="93556" y1="42619" x2="95000" y2="29762"/>
                        <a14:foregroundMark x1="95000" y1="29762" x2="96333" y2="28333"/>
                        <a14:foregroundMark x1="94889" y1="75238" x2="90111" y2="65952"/>
                        <a14:foregroundMark x1="90111" y1="65952" x2="84444" y2="60476"/>
                        <a14:foregroundMark x1="84444" y1="60476" x2="75889" y2="62857"/>
                        <a14:foregroundMark x1="69222" y1="84286" x2="55889" y2="74762"/>
                        <a14:foregroundMark x1="55889" y1="74762" x2="42111" y2="70238"/>
                        <a14:foregroundMark x1="42111" y1="70238" x2="38444" y2="71190"/>
                        <a14:foregroundMark x1="76000" y1="86429" x2="71222" y2="80714"/>
                        <a14:foregroundMark x1="80889" y1="89048" x2="75556" y2="85238"/>
                        <a14:foregroundMark x1="75556" y1="85238" x2="75556" y2="85238"/>
                        <a14:foregroundMark x1="47444" y1="12619" x2="46333" y2="25000"/>
                        <a14:foregroundMark x1="46333" y1="25000" x2="44000" y2="35476"/>
                        <a14:foregroundMark x1="15333" y1="19286" x2="17333" y2="28571"/>
                        <a14:foregroundMark x1="26111" y1="19286" x2="20444" y2="18095"/>
                        <a14:foregroundMark x1="20444" y1="18095" x2="20444" y2="18095"/>
                        <a14:foregroundMark x1="31333" y1="48810" x2="24778" y2="47857"/>
                        <a14:foregroundMark x1="24778" y1="47857" x2="22000" y2="59286"/>
                        <a14:foregroundMark x1="22000" y1="59286" x2="22556" y2="71190"/>
                        <a14:foregroundMark x1="22556" y1="71190" x2="22889" y2="72381"/>
                        <a14:foregroundMark x1="26333" y1="37381" x2="27444" y2="82381"/>
                        <a14:foregroundMark x1="27444" y1="82381" x2="27222" y2="82381"/>
                        <a14:foregroundMark x1="21000" y1="88810" x2="29667" y2="78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14706" y="5295787"/>
            <a:ext cx="2923056" cy="136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259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Discussion: Finding the Best Parameters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D7EAD2-4605-4E50-8D25-39B7EEE1C834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presence at steeper depth gradients 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(T-Test; Decision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Tree Classifier)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Juvenile White Sharks feed on soft-bodied prey in sediment</a:t>
            </a:r>
            <a:r>
              <a:rPr lang="en-US" sz="2800" baseline="30000" dirty="0">
                <a:sym typeface="Wingdings" panose="05000000000000000000" pitchFamily="2" charset="2"/>
              </a:rPr>
              <a:t>1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Might be easier to acquire prey at slightly steeper slopes</a:t>
            </a:r>
          </a:p>
          <a:p>
            <a:pPr lvl="1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Yearly variance, particularly 2019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2019 was not yet over when project began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Each year has unique environmental characteristics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Makes filling in historical data easier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Makes predicting future data harder </a:t>
            </a:r>
          </a:p>
          <a:p>
            <a:pPr lvl="1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800" dirty="0">
                <a:sym typeface="Wingdings" panose="05000000000000000000" pitchFamily="2" charset="2"/>
              </a:rPr>
              <a:t>1: Estrada, J. A., Rice, A. N., </a:t>
            </a:r>
            <a:r>
              <a:rPr lang="en-US" sz="800" dirty="0" err="1">
                <a:sym typeface="Wingdings" panose="05000000000000000000" pitchFamily="2" charset="2"/>
              </a:rPr>
              <a:t>Natanson</a:t>
            </a:r>
            <a:r>
              <a:rPr lang="en-US" sz="800" dirty="0">
                <a:sym typeface="Wingdings" panose="05000000000000000000" pitchFamily="2" charset="2"/>
              </a:rPr>
              <a:t>, L. J., &amp; </a:t>
            </a:r>
            <a:r>
              <a:rPr lang="en-US" sz="800" dirty="0" err="1">
                <a:sym typeface="Wingdings" panose="05000000000000000000" pitchFamily="2" charset="2"/>
              </a:rPr>
              <a:t>Skomal</a:t>
            </a:r>
            <a:r>
              <a:rPr lang="en-US" sz="800" dirty="0">
                <a:sym typeface="Wingdings" panose="05000000000000000000" pitchFamily="2" charset="2"/>
              </a:rPr>
              <a:t>, G. B. (2006). Use of isotopic analysis of vertebrae in reconstructing ontogenetic feeding ecology in white sharks. Ecology, 87(4), 829-834.</a:t>
            </a:r>
          </a:p>
        </p:txBody>
      </p:sp>
    </p:spTree>
    <p:extLst>
      <p:ext uri="{BB962C8B-B14F-4D97-AF65-F5344CB8AC3E}">
        <p14:creationId xmlns:p14="http://schemas.microsoft.com/office/powerpoint/2010/main" val="130716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ea surface temperature">
            <a:extLst>
              <a:ext uri="{FF2B5EF4-FFF2-40B4-BE49-F238E27FC236}">
                <a16:creationId xmlns:a16="http://schemas.microsoft.com/office/drawing/2014/main" id="{28D87EAA-7A36-4634-96C3-7EEF4E1CA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3" r="8262"/>
          <a:stretch/>
        </p:blipFill>
        <p:spPr bwMode="auto">
          <a:xfrm>
            <a:off x="-1" y="598170"/>
            <a:ext cx="9144001" cy="625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373380" y="2000583"/>
            <a:ext cx="8397240" cy="345500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NOAA </a:t>
            </a:r>
            <a:r>
              <a:rPr lang="en-US" sz="3200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CoastWatch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ERDDAP</a:t>
            </a:r>
          </a:p>
          <a:p>
            <a:r>
              <a:rPr lang="en-US" sz="3200" dirty="0">
                <a:sym typeface="Wingdings" panose="05000000000000000000" pitchFamily="2" charset="2"/>
              </a:rPr>
              <a:t>Sea Surface Temperature (SST)</a:t>
            </a:r>
          </a:p>
          <a:p>
            <a:r>
              <a:rPr lang="en-US" sz="3200" dirty="0">
                <a:sym typeface="Wingdings" panose="05000000000000000000" pitchFamily="2" charset="2"/>
              </a:rPr>
              <a:t>Sea Surface Salinity (SSS)</a:t>
            </a:r>
          </a:p>
          <a:p>
            <a:r>
              <a:rPr lang="en-US" sz="3200" dirty="0">
                <a:sym typeface="Wingdings" panose="05000000000000000000" pitchFamily="2" charset="2"/>
              </a:rPr>
              <a:t>Chlorophyll-A </a:t>
            </a:r>
          </a:p>
          <a:p>
            <a:r>
              <a:rPr lang="en-US" sz="3200" dirty="0">
                <a:sym typeface="Wingdings" panose="05000000000000000000" pitchFamily="2" charset="2"/>
              </a:rPr>
              <a:t>Seafloor Depth Gradient (seafloor slope)</a:t>
            </a:r>
          </a:p>
          <a:p>
            <a:pPr marL="0" indent="0">
              <a:buNone/>
            </a:pPr>
            <a:r>
              <a:rPr lang="en-US" sz="3200" i="1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Pylunar</a:t>
            </a:r>
            <a:r>
              <a:rPr lang="en-US" sz="3200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package – lunar phase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	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Sources</a:t>
            </a:r>
          </a:p>
        </p:txBody>
      </p:sp>
    </p:spTree>
    <p:extLst>
      <p:ext uri="{BB962C8B-B14F-4D97-AF65-F5344CB8AC3E}">
        <p14:creationId xmlns:p14="http://schemas.microsoft.com/office/powerpoint/2010/main" val="71547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Acoustic Receiver Data</a:t>
            </a:r>
          </a:p>
          <a:p>
            <a:r>
              <a:rPr lang="en-US" sz="3200" dirty="0">
                <a:sym typeface="Wingdings" panose="05000000000000000000" pitchFamily="2" charset="2"/>
              </a:rPr>
              <a:t>White Sharks (WS) only</a:t>
            </a:r>
          </a:p>
          <a:p>
            <a:r>
              <a:rPr lang="en-US" sz="3200" dirty="0">
                <a:sym typeface="Wingdings" panose="05000000000000000000" pitchFamily="2" charset="2"/>
              </a:rPr>
              <a:t>Individual heard 2+ times per day at a receiver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Receiver confirmed to have been in the water</a:t>
            </a:r>
          </a:p>
          <a:p>
            <a:r>
              <a:rPr lang="en-US" sz="3200" dirty="0">
                <a:sym typeface="Wingdings" panose="05000000000000000000" pitchFamily="2" charset="2"/>
              </a:rPr>
              <a:t>Latitude/Longitude reflect receiver deployment location</a:t>
            </a:r>
          </a:p>
          <a:p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Result: WS detection data from 2014 to 2019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	</a:t>
            </a:r>
            <a:endParaRPr lang="en-US" sz="2800" dirty="0">
              <a:sym typeface="Wingdings" panose="05000000000000000000" pitchFamily="2" charset="2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36B262-9550-4676-9649-43B6FA84166A}"/>
              </a:ext>
            </a:extLst>
          </p:cNvPr>
          <p:cNvSpPr txBox="1">
            <a:spLocks/>
          </p:cNvSpPr>
          <p:nvPr/>
        </p:nvSpPr>
        <p:spPr>
          <a:xfrm>
            <a:off x="420570" y="4104263"/>
            <a:ext cx="8150460" cy="1722119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Cleaning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1972DD-AB80-44E3-A1B5-49184EF76440}"/>
              </a:ext>
            </a:extLst>
          </p:cNvPr>
          <p:cNvGrpSpPr/>
          <p:nvPr/>
        </p:nvGrpSpPr>
        <p:grpSpPr>
          <a:xfrm>
            <a:off x="572970" y="4435387"/>
            <a:ext cx="2121544" cy="990054"/>
            <a:chOff x="4896192" y="2835310"/>
            <a:chExt cx="3824756" cy="1784886"/>
          </a:xfrm>
          <a:effectLst/>
        </p:grpSpPr>
        <p:pic>
          <p:nvPicPr>
            <p:cNvPr id="5" name="Picture 4" descr="Image result for white shark clear background">
              <a:extLst>
                <a:ext uri="{FF2B5EF4-FFF2-40B4-BE49-F238E27FC236}">
                  <a16:creationId xmlns:a16="http://schemas.microsoft.com/office/drawing/2014/main" id="{089E5A94-9D0A-4FE4-847E-36258338D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owchart: Direct Access Storage 5">
              <a:extLst>
                <a:ext uri="{FF2B5EF4-FFF2-40B4-BE49-F238E27FC236}">
                  <a16:creationId xmlns:a16="http://schemas.microsoft.com/office/drawing/2014/main" id="{42C8162A-FDD0-4901-A0FA-319011B6D13E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11DD0B2D-64D8-487D-89DC-F3FC72622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70" y="4182740"/>
            <a:ext cx="382095" cy="156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C045A2-841E-4819-9C45-97388F6039CA}"/>
              </a:ext>
            </a:extLst>
          </p:cNvPr>
          <p:cNvSpPr txBox="1"/>
          <p:nvPr/>
        </p:nvSpPr>
        <p:spPr>
          <a:xfrm>
            <a:off x="2694514" y="4457490"/>
            <a:ext cx="4603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WS 01 2017-11-01 11:52:01</a:t>
            </a:r>
          </a:p>
          <a:p>
            <a:pPr algn="ctr"/>
            <a:endParaRPr lang="en-US" sz="2000" i="1" dirty="0"/>
          </a:p>
          <a:p>
            <a:pPr algn="ctr"/>
            <a:r>
              <a:rPr lang="en-US" sz="2000" i="1" dirty="0"/>
              <a:t>WS 01 2017-11-01 12:11:58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657DC-6673-4E00-909F-A4DF19FF3EBF}"/>
              </a:ext>
            </a:extLst>
          </p:cNvPr>
          <p:cNvCxnSpPr>
            <a:cxnSpLocks/>
          </p:cNvCxnSpPr>
          <p:nvPr/>
        </p:nvCxnSpPr>
        <p:spPr>
          <a:xfrm>
            <a:off x="2575560" y="5502120"/>
            <a:ext cx="4722428" cy="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9C5225-8A7D-4D36-935C-BD24FC238221}"/>
              </a:ext>
            </a:extLst>
          </p:cNvPr>
          <p:cNvCxnSpPr>
            <a:cxnSpLocks/>
          </p:cNvCxnSpPr>
          <p:nvPr/>
        </p:nvCxnSpPr>
        <p:spPr>
          <a:xfrm>
            <a:off x="3003266" y="4930413"/>
            <a:ext cx="4302299" cy="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0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65399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Fishnet 0.01 x 0.01 decimal degree (ArcMap)</a:t>
            </a: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Cleaning</a:t>
            </a:r>
          </a:p>
        </p:txBody>
      </p:sp>
      <p:pic>
        <p:nvPicPr>
          <p:cNvPr id="3" name="Picture 2" descr="A picture containing text, cage, drawing&#10;&#10;Description automatically generated">
            <a:extLst>
              <a:ext uri="{FF2B5EF4-FFF2-40B4-BE49-F238E27FC236}">
                <a16:creationId xmlns:a16="http://schemas.microsoft.com/office/drawing/2014/main" id="{A12598CD-249C-4696-AE3A-FE279B858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/>
        </p:blipFill>
        <p:spPr>
          <a:xfrm>
            <a:off x="1169033" y="1400750"/>
            <a:ext cx="6805933" cy="4680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11D4B2-09C7-406B-909B-59E809728A6C}"/>
              </a:ext>
            </a:extLst>
          </p:cNvPr>
          <p:cNvSpPr txBox="1"/>
          <p:nvPr/>
        </p:nvSpPr>
        <p:spPr>
          <a:xfrm>
            <a:off x="5486400" y="1996440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Long Beach, CA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0FF9E2-6CA8-4543-A8FD-07297520A320}"/>
              </a:ext>
            </a:extLst>
          </p:cNvPr>
          <p:cNvSpPr txBox="1">
            <a:spLocks/>
          </p:cNvSpPr>
          <p:nvPr/>
        </p:nvSpPr>
        <p:spPr>
          <a:xfrm>
            <a:off x="0" y="6229123"/>
            <a:ext cx="9144000" cy="461665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To merge environmental data with acoustic receiver data	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2484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Cleaning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0FF9E2-6CA8-4543-A8FD-07297520A320}"/>
              </a:ext>
            </a:extLst>
          </p:cNvPr>
          <p:cNvSpPr txBox="1">
            <a:spLocks/>
          </p:cNvSpPr>
          <p:nvPr/>
        </p:nvSpPr>
        <p:spPr>
          <a:xfrm>
            <a:off x="0" y="6229123"/>
            <a:ext cx="9144000" cy="461665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To merge environmental data with acoustic receiver data	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6F7A2-EA93-41FC-90DE-ECCFC445CA67}"/>
              </a:ext>
            </a:extLst>
          </p:cNvPr>
          <p:cNvGrpSpPr/>
          <p:nvPr/>
        </p:nvGrpSpPr>
        <p:grpSpPr>
          <a:xfrm>
            <a:off x="3444240" y="1406351"/>
            <a:ext cx="5299363" cy="4680010"/>
            <a:chOff x="0" y="1549113"/>
            <a:chExt cx="5299363" cy="468001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2A3535A5-97B1-4305-A7B0-880BE50EF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8"/>
            <a:stretch/>
          </p:blipFill>
          <p:spPr>
            <a:xfrm>
              <a:off x="0" y="1549113"/>
              <a:ext cx="5299363" cy="46800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11D4B2-09C7-406B-909B-59E809728A6C}"/>
                </a:ext>
              </a:extLst>
            </p:cNvPr>
            <p:cNvSpPr txBox="1"/>
            <p:nvPr/>
          </p:nvSpPr>
          <p:spPr>
            <a:xfrm>
              <a:off x="1600355" y="1580484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Long Beach, CA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65399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Fishnet 0.01 x 0.01 decimal degree (ArcMap)</a:t>
            </a: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C025E-5296-4D9E-BBC1-EB7706147220}"/>
              </a:ext>
            </a:extLst>
          </p:cNvPr>
          <p:cNvSpPr txBox="1"/>
          <p:nvPr/>
        </p:nvSpPr>
        <p:spPr>
          <a:xfrm>
            <a:off x="213360" y="2052841"/>
            <a:ext cx="3043843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Nearest Neighbor for cells too close to shore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Mean value if &gt; 1 measurements per cell</a:t>
            </a:r>
          </a:p>
        </p:txBody>
      </p:sp>
    </p:spTree>
    <p:extLst>
      <p:ext uri="{BB962C8B-B14F-4D97-AF65-F5344CB8AC3E}">
        <p14:creationId xmlns:p14="http://schemas.microsoft.com/office/powerpoint/2010/main" val="164310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1767</TotalTime>
  <Words>7566</Words>
  <Application>Microsoft Office PowerPoint</Application>
  <PresentationFormat>On-screen Show (4:3)</PresentationFormat>
  <Paragraphs>680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 Using Acoustic Telemetry Data and Environmental Variables to Predict White Shark Presence in Southern California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Acoustic Telemetry Data and Environmental Variables to Predict White Shark Presence in Southern California</dc:title>
  <dc:creator>Echelle Burns</dc:creator>
  <cp:lastModifiedBy>Echelle Burns</cp:lastModifiedBy>
  <cp:revision>48</cp:revision>
  <cp:lastPrinted>2020-01-13T17:36:03Z</cp:lastPrinted>
  <dcterms:created xsi:type="dcterms:W3CDTF">2019-12-16T20:52:38Z</dcterms:created>
  <dcterms:modified xsi:type="dcterms:W3CDTF">2020-01-13T17:36:21Z</dcterms:modified>
</cp:coreProperties>
</file>